
<file path=[Content_Types].xml><?xml version="1.0" encoding="utf-8"?>
<Types xmlns="http://schemas.openxmlformats.org/package/2006/content-types">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theme/theme1.xml" ContentType="application/vnd.openxmlformats-officedocument.theme+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notesMasters/notesMaster1.xml" ContentType="application/vnd.openxmlformats-officedocument.presentationml.notesMaster+xml"/>
  <Override PartName="/ppt/theme/theme2.xml" ContentType="application/vnd.openxmlformats-officedocument.theme+xml"/>
  <Override PartName="/docProps/app.xml" ContentType="application/vnd.openxmlformats-officedocument.extended-properties+xml"/>
  <Override PartName="/docProps/core.xml" ContentType="application/vnd.openxmlformats-package.core-properties+xml"/>
  <Default Extension="png" ContentType="image/png"/>
  <Default Extension="jpeg" ContentType="image/jpeg"/>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thumbnail" Target="docProps/thumbnail.jpeg" />
  <Relationship Id="rId2" Type="http://schemas.microsoft.com/office/2006/relationships/ui/userCustomization" Target="userCustomization/customUI.xml" />
  <Relationship Id="rId1" Type="http://schemas.openxmlformats.org/officeDocument/2006/relationships/officeDocument" Target="ppt/presentation.xml" />
  <Relationship Id="rId5" Type="http://schemas.openxmlformats.org/officeDocument/2006/relationships/extended-properties" Target="docProps/app.xml" />
  <Relationship Id="rId4" Type="http://schemas.openxmlformats.org/package/2006/relationships/metadata/core-properties" Target="docProps/core.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5"/>
  </p:notesMasterIdLst>
  <p:handoutMasterIdLst>
    <p:handoutMasterId r:id="rId16"/>
  </p:handoutMasterIdLst>
  <p:sldIdLst>
    <p:sldId id="390" r:id="rId2"/>
    <p:sldId id="430" r:id="rId3"/>
    <p:sldId id="429" r:id="rId4"/>
    <p:sldId id="424" r:id="rId5"/>
    <p:sldId id="428" r:id="rId6"/>
    <p:sldId id="427" r:id="rId7"/>
    <p:sldId id="431" r:id="rId8"/>
    <p:sldId id="425" r:id="rId9"/>
    <p:sldId id="432" r:id="rId10"/>
    <p:sldId id="426" r:id="rId11"/>
    <p:sldId id="435" r:id="rId12"/>
    <p:sldId id="434" r:id="rId13"/>
    <p:sldId id="423" r:id="rId14"/>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A1A"/>
    <a:srgbClr val="F5B400"/>
    <a:srgbClr val="092C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109" autoAdjust="0"/>
  </p:normalViewPr>
  <p:slideViewPr>
    <p:cSldViewPr>
      <p:cViewPr varScale="1">
        <p:scale>
          <a:sx n="83" d="100"/>
          <a:sy n="83" d="100"/>
        </p:scale>
        <p:origin x="-1584"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8" Type="http://schemas.openxmlformats.org/officeDocument/2006/relationships/viewProps" Target="viewProps.xml" />
  <Relationship Id="rId17" Type="http://schemas.openxmlformats.org/officeDocument/2006/relationships/presProps" Target="presProps.xml" />
  <Relationship Id="rId16" Type="http://schemas.openxmlformats.org/officeDocument/2006/relationships/handoutMaster" Target="handoutMasters/handoutMaster1.xml" />
  <Relationship Id="rId20" Type="http://schemas.openxmlformats.org/officeDocument/2006/relationships/tableStyles" Target="tableStyles.xml" />
  <Relationship Id="rId1" Type="http://schemas.openxmlformats.org/officeDocument/2006/relationships/slideMaster" Target="slideMasters/slideMaster1.xml" />
  <Relationship Id="rId15" Type="http://schemas.openxmlformats.org/officeDocument/2006/relationships/notesMaster" Target="notesMasters/notesMaster1.xml" />
  <Relationship Id="rId19" Type="http://schemas.openxmlformats.org/officeDocument/2006/relationships/theme" Target="theme/theme1.xml" />
</Relationships>
</file>

<file path=ppt/handoutMasters/_rels/handoutMaster1.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46576"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20000"/>
              </a:spcBef>
              <a:defRPr sz="1200"/>
            </a:lvl1pPr>
          </a:lstStyle>
          <a:p>
            <a:endParaRPr lang="en-GB" altLang="en-US" dirty="0"/>
          </a:p>
        </p:txBody>
      </p:sp>
      <p:sp>
        <p:nvSpPr>
          <p:cNvPr id="79875" name="Rectangle 3"/>
          <p:cNvSpPr>
            <a:spLocks noGrp="1" noChangeArrowheads="1"/>
          </p:cNvSpPr>
          <p:nvPr>
            <p:ph type="dt" sz="quarter" idx="1"/>
          </p:nvPr>
        </p:nvSpPr>
        <p:spPr bwMode="auto">
          <a:xfrm>
            <a:off x="3851099" y="0"/>
            <a:ext cx="2946576"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defRPr sz="1200"/>
            </a:lvl1pPr>
          </a:lstStyle>
          <a:p>
            <a:endParaRPr lang="en-GB" altLang="en-US" dirty="0"/>
          </a:p>
        </p:txBody>
      </p:sp>
      <p:sp>
        <p:nvSpPr>
          <p:cNvPr id="79876" name="Rectangle 4"/>
          <p:cNvSpPr>
            <a:spLocks noGrp="1" noChangeArrowheads="1"/>
          </p:cNvSpPr>
          <p:nvPr>
            <p:ph type="ftr" sz="quarter" idx="2"/>
          </p:nvPr>
        </p:nvSpPr>
        <p:spPr bwMode="auto">
          <a:xfrm>
            <a:off x="0" y="9429831"/>
            <a:ext cx="2946576"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20000"/>
              </a:spcBef>
              <a:defRPr sz="1200"/>
            </a:lvl1pPr>
          </a:lstStyle>
          <a:p>
            <a:endParaRPr lang="en-GB" altLang="en-US" dirty="0"/>
          </a:p>
        </p:txBody>
      </p:sp>
      <p:sp>
        <p:nvSpPr>
          <p:cNvPr id="79879" name="Line 7"/>
          <p:cNvSpPr>
            <a:spLocks noChangeShapeType="1"/>
          </p:cNvSpPr>
          <p:nvPr/>
        </p:nvSpPr>
        <p:spPr bwMode="auto">
          <a:xfrm>
            <a:off x="472488" y="769815"/>
            <a:ext cx="5910951" cy="0"/>
          </a:xfrm>
          <a:prstGeom prst="line">
            <a:avLst/>
          </a:prstGeom>
          <a:noFill/>
          <a:ln w="12700">
            <a:solidFill>
              <a:srgbClr val="092C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9880" name="Line 8"/>
          <p:cNvSpPr>
            <a:spLocks noChangeShapeType="1"/>
          </p:cNvSpPr>
          <p:nvPr/>
        </p:nvSpPr>
        <p:spPr bwMode="auto">
          <a:xfrm>
            <a:off x="472488" y="279355"/>
            <a:ext cx="5910951" cy="0"/>
          </a:xfrm>
          <a:prstGeom prst="line">
            <a:avLst/>
          </a:prstGeom>
          <a:noFill/>
          <a:ln w="12700">
            <a:solidFill>
              <a:srgbClr val="092C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9881" name="Text Box 9"/>
          <p:cNvSpPr txBox="1">
            <a:spLocks noChangeArrowheads="1"/>
          </p:cNvSpPr>
          <p:nvPr/>
        </p:nvSpPr>
        <p:spPr bwMode="auto">
          <a:xfrm>
            <a:off x="537212" y="307926"/>
            <a:ext cx="5012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GB" altLang="en-US" b="1" dirty="0">
                <a:solidFill>
                  <a:srgbClr val="F5B400"/>
                </a:solidFill>
                <a:latin typeface="FrutigerLight" pitchFamily="2" charset="0"/>
              </a:rPr>
              <a:t>Title</a:t>
            </a:r>
          </a:p>
        </p:txBody>
      </p:sp>
      <p:sp>
        <p:nvSpPr>
          <p:cNvPr id="79882" name="Line 10"/>
          <p:cNvSpPr>
            <a:spLocks noChangeShapeType="1"/>
          </p:cNvSpPr>
          <p:nvPr/>
        </p:nvSpPr>
        <p:spPr bwMode="auto">
          <a:xfrm>
            <a:off x="462780" y="753942"/>
            <a:ext cx="1834935" cy="0"/>
          </a:xfrm>
          <a:prstGeom prst="line">
            <a:avLst/>
          </a:prstGeom>
          <a:noFill/>
          <a:ln w="38100">
            <a:solidFill>
              <a:srgbClr val="092C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79883" name="Picture 11" descr="WH-Portrait-Template"/>
          <p:cNvPicPr>
            <a:picLocks noChangeAspect="1" noChangeArrowheads="1"/>
          </p:cNvPicPr>
          <p:nvPr/>
        </p:nvPicPr>
        <p:blipFill>
          <a:blip r:embed="rId2" cstate="print">
            <a:extLst>
              <a:ext uri="{28A0092B-C50C-407E-A947-70E740481C1C}">
                <a14:useLocalDpi xmlns:a14="http://schemas.microsoft.com/office/drawing/2010/main" val="0"/>
              </a:ext>
            </a:extLst>
          </a:blip>
          <a:srcRect t="92012"/>
          <a:stretch>
            <a:fillRect/>
          </a:stretch>
        </p:blipFill>
        <p:spPr bwMode="auto">
          <a:xfrm>
            <a:off x="0" y="9174284"/>
            <a:ext cx="6797675" cy="752355"/>
          </a:xfrm>
          <a:prstGeom prst="rect">
            <a:avLst/>
          </a:prstGeom>
          <a:noFill/>
          <a:extLst>
            <a:ext uri="{909E8E84-426E-40DD-AFC4-6F175D3DCCD1}">
              <a14:hiddenFill xmlns:a14="http://schemas.microsoft.com/office/drawing/2010/main">
                <a:solidFill>
                  <a:srgbClr val="FFFFFF"/>
                </a:solidFill>
              </a14:hiddenFill>
            </a:ext>
          </a:extLst>
        </p:spPr>
      </p:pic>
      <p:sp>
        <p:nvSpPr>
          <p:cNvPr id="79884" name="Text Box 12"/>
          <p:cNvSpPr txBox="1">
            <a:spLocks noChangeArrowheads="1"/>
          </p:cNvSpPr>
          <p:nvPr/>
        </p:nvSpPr>
        <p:spPr bwMode="auto">
          <a:xfrm>
            <a:off x="375401" y="9499670"/>
            <a:ext cx="359220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GB" altLang="en-US" sz="900" i="1" dirty="0">
                <a:solidFill>
                  <a:schemeClr val="bg1"/>
                </a:solidFill>
                <a:latin typeface="Georgia" pitchFamily="18" charset="0"/>
              </a:rPr>
              <a:t>Newcastle  </a:t>
            </a:r>
            <a:r>
              <a:rPr lang="en-GB" altLang="en-US" sz="900" i="1" dirty="0">
                <a:solidFill>
                  <a:srgbClr val="F5B400"/>
                </a:solidFill>
                <a:latin typeface="Georgia" pitchFamily="18" charset="0"/>
              </a:rPr>
              <a:t>|</a:t>
            </a:r>
            <a:r>
              <a:rPr lang="en-GB" altLang="en-US" sz="900" i="1" dirty="0">
                <a:solidFill>
                  <a:srgbClr val="EDB112"/>
                </a:solidFill>
                <a:latin typeface="Georgia" pitchFamily="18" charset="0"/>
              </a:rPr>
              <a:t/>
            </a:r>
            <a:r>
              <a:rPr lang="en-GB" altLang="en-US" sz="900" i="1" dirty="0">
                <a:solidFill>
                  <a:schemeClr val="bg1"/>
                </a:solidFill>
                <a:latin typeface="Georgia" pitchFamily="18" charset="0"/>
              </a:rPr>
              <a:t> Leeds  </a:t>
            </a:r>
            <a:r>
              <a:rPr lang="en-GB" altLang="en-US" sz="900" i="1" dirty="0">
                <a:solidFill>
                  <a:srgbClr val="F5B400"/>
                </a:solidFill>
                <a:latin typeface="Georgia" pitchFamily="18" charset="0"/>
              </a:rPr>
              <a:t>|</a:t>
            </a:r>
            <a:r>
              <a:rPr lang="en-GB" altLang="en-US" sz="900" i="1" dirty="0">
                <a:solidFill>
                  <a:srgbClr val="EDB112"/>
                </a:solidFill>
                <a:latin typeface="Georgia" pitchFamily="18" charset="0"/>
              </a:rPr>
              <a:t/>
            </a:r>
            <a:r>
              <a:rPr lang="en-GB" altLang="en-US" sz="900" i="1" dirty="0">
                <a:solidFill>
                  <a:schemeClr val="bg1"/>
                </a:solidFill>
                <a:latin typeface="Georgia" pitchFamily="18" charset="0"/>
              </a:rPr>
              <a:t> Manchester</a:t>
            </a:r>
          </a:p>
        </p:txBody>
      </p:sp>
    </p:spTree>
    <p:extLst>
      <p:ext uri="{BB962C8B-B14F-4D97-AF65-F5344CB8AC3E}">
        <p14:creationId xmlns:p14="http://schemas.microsoft.com/office/powerpoint/2010/main" val="2719861825"/>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hdr" sz="quarter"/>
          </p:nvPr>
        </p:nvSpPr>
        <p:spPr bwMode="auto">
          <a:xfrm>
            <a:off x="0" y="0"/>
            <a:ext cx="2946576"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dirty="0"/>
          </a:p>
        </p:txBody>
      </p:sp>
      <p:sp>
        <p:nvSpPr>
          <p:cNvPr id="13315" name="Rectangle 1027"/>
          <p:cNvSpPr>
            <a:spLocks noGrp="1" noChangeArrowheads="1"/>
          </p:cNvSpPr>
          <p:nvPr>
            <p:ph type="dt" idx="1"/>
          </p:nvPr>
        </p:nvSpPr>
        <p:spPr bwMode="auto">
          <a:xfrm>
            <a:off x="3851099" y="0"/>
            <a:ext cx="2946576"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dirty="0"/>
          </a:p>
        </p:txBody>
      </p:sp>
      <p:sp>
        <p:nvSpPr>
          <p:cNvPr id="13316"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1029"/>
          <p:cNvSpPr>
            <a:spLocks noGrp="1" noChangeArrowheads="1"/>
          </p:cNvSpPr>
          <p:nvPr>
            <p:ph type="body" sz="quarter" idx="3"/>
          </p:nvPr>
        </p:nvSpPr>
        <p:spPr bwMode="auto">
          <a:xfrm>
            <a:off x="906141" y="4714122"/>
            <a:ext cx="4985393" cy="446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3318" name="Rectangle 1030"/>
          <p:cNvSpPr>
            <a:spLocks noGrp="1" noChangeArrowheads="1"/>
          </p:cNvSpPr>
          <p:nvPr>
            <p:ph type="ftr" sz="quarter" idx="4"/>
          </p:nvPr>
        </p:nvSpPr>
        <p:spPr bwMode="auto">
          <a:xfrm>
            <a:off x="0" y="9429831"/>
            <a:ext cx="2946576"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dirty="0"/>
          </a:p>
        </p:txBody>
      </p:sp>
      <p:sp>
        <p:nvSpPr>
          <p:cNvPr id="13319" name="Rectangle 1031"/>
          <p:cNvSpPr>
            <a:spLocks noGrp="1" noChangeArrowheads="1"/>
          </p:cNvSpPr>
          <p:nvPr>
            <p:ph type="sldNum" sz="quarter" idx="5"/>
          </p:nvPr>
        </p:nvSpPr>
        <p:spPr bwMode="auto">
          <a:xfrm>
            <a:off x="3851099" y="9429831"/>
            <a:ext cx="2946576"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5EE9B57-9B10-45DF-A569-858B5D074C91}" type="slidenum">
              <a:rPr lang="en-GB" altLang="en-US"/>
              <a:pPr/>
              <a:t>‹#›</a:t>
            </a:fld>
            <a:endParaRPr lang="en-GB" altLang="en-US" dirty="0"/>
          </a:p>
        </p:txBody>
      </p:sp>
    </p:spTree>
    <p:extLst>
      <p:ext uri="{BB962C8B-B14F-4D97-AF65-F5344CB8AC3E}">
        <p14:creationId xmlns:p14="http://schemas.microsoft.com/office/powerpoint/2010/main" val="24727190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06" name="Rectangle 6"/>
          <p:cNvSpPr>
            <a:spLocks noChangeArrowheads="1"/>
          </p:cNvSpPr>
          <p:nvPr/>
        </p:nvSpPr>
        <p:spPr bwMode="auto">
          <a:xfrm>
            <a:off x="0" y="0"/>
            <a:ext cx="9140825" cy="6858000"/>
          </a:xfrm>
          <a:prstGeom prst="rect">
            <a:avLst/>
          </a:prstGeom>
          <a:solidFill>
            <a:srgbClr val="092C7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7204" name="Rectangle 4"/>
          <p:cNvSpPr>
            <a:spLocks noGrp="1" noChangeArrowheads="1"/>
          </p:cNvSpPr>
          <p:nvPr>
            <p:ph type="ctrTitle" sz="quarter"/>
          </p:nvPr>
        </p:nvSpPr>
        <p:spPr>
          <a:xfrm>
            <a:off x="342900" y="2255838"/>
            <a:ext cx="7772400" cy="365125"/>
          </a:xfrm>
        </p:spPr>
        <p:txBody>
          <a:bodyPr anchor="t">
            <a:spAutoFit/>
          </a:bodyPr>
          <a:lstStyle>
            <a:lvl1pPr>
              <a:lnSpc>
                <a:spcPct val="100000"/>
              </a:lnSpc>
              <a:spcBef>
                <a:spcPct val="50000"/>
              </a:spcBef>
              <a:defRPr sz="2400">
                <a:solidFill>
                  <a:schemeClr val="bg1"/>
                </a:solidFill>
              </a:defRPr>
            </a:lvl1pPr>
          </a:lstStyle>
          <a:p>
            <a:pPr lvl="0"/>
            <a:r>
              <a:rPr lang="en-US" altLang="en-US" noProof="0" smtClean="0"/>
              <a:t>Click to edit Master title style</a:t>
            </a:r>
            <a:endParaRPr lang="en-GB" altLang="en-US" noProof="0" smtClean="0"/>
          </a:p>
        </p:txBody>
      </p:sp>
      <p:sp>
        <p:nvSpPr>
          <p:cNvPr id="307203" name="Rectangle 3"/>
          <p:cNvSpPr>
            <a:spLocks noGrp="1" noChangeArrowheads="1"/>
          </p:cNvSpPr>
          <p:nvPr>
            <p:ph type="subTitle" sz="quarter" idx="1"/>
          </p:nvPr>
        </p:nvSpPr>
        <p:spPr>
          <a:xfrm>
            <a:off x="342900" y="2697163"/>
            <a:ext cx="7810500" cy="304800"/>
          </a:xfrm>
        </p:spPr>
        <p:txBody>
          <a:bodyPr>
            <a:spAutoFit/>
          </a:bodyPr>
          <a:lstStyle>
            <a:lvl1pPr marL="0" indent="0">
              <a:buFont typeface="FrutigerLight" pitchFamily="2" charset="0"/>
              <a:buNone/>
              <a:defRPr>
                <a:solidFill>
                  <a:srgbClr val="F5B400"/>
                </a:solidFill>
              </a:defRPr>
            </a:lvl1pPr>
          </a:lstStyle>
          <a:p>
            <a:pPr lvl="0"/>
            <a:r>
              <a:rPr lang="en-US" altLang="en-US" noProof="0" smtClean="0"/>
              <a:t>Click to edit Master subtitle style</a:t>
            </a:r>
            <a:endParaRPr lang="en-GB" altLang="en-US" noProof="0" smtClean="0"/>
          </a:p>
        </p:txBody>
      </p:sp>
      <p:sp>
        <p:nvSpPr>
          <p:cNvPr id="307211" name="Rectangle 11"/>
          <p:cNvSpPr>
            <a:spLocks noChangeArrowheads="1"/>
          </p:cNvSpPr>
          <p:nvPr/>
        </p:nvSpPr>
        <p:spPr bwMode="auto">
          <a:xfrm>
            <a:off x="323850" y="6359525"/>
            <a:ext cx="67373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400050" eaLnBrk="0" hangingPunct="0">
              <a:defRPr sz="2400">
                <a:solidFill>
                  <a:schemeClr val="tx1"/>
                </a:solidFill>
                <a:latin typeface="Times New Roman" pitchFamily="18" charset="0"/>
              </a:defRPr>
            </a:lvl2pPr>
            <a:lvl3pPr marL="801688" eaLnBrk="0" hangingPunct="0">
              <a:defRPr sz="2400">
                <a:solidFill>
                  <a:schemeClr val="tx1"/>
                </a:solidFill>
                <a:latin typeface="Times New Roman" pitchFamily="18" charset="0"/>
              </a:defRPr>
            </a:lvl3pPr>
            <a:lvl4pPr marL="1201738" eaLnBrk="0" hangingPunct="0">
              <a:defRPr sz="2400">
                <a:solidFill>
                  <a:schemeClr val="tx1"/>
                </a:solidFill>
                <a:latin typeface="Times New Roman" pitchFamily="18" charset="0"/>
              </a:defRPr>
            </a:lvl4pPr>
            <a:lvl5pPr marL="1603375" eaLnBrk="0" hangingPunct="0">
              <a:defRPr sz="2400">
                <a:solidFill>
                  <a:schemeClr val="tx1"/>
                </a:solidFill>
                <a:latin typeface="Times New Roman" pitchFamily="18" charset="0"/>
              </a:defRPr>
            </a:lvl5pPr>
            <a:lvl6pPr marL="2060575" eaLnBrk="0" fontAlgn="base" hangingPunct="0">
              <a:spcBef>
                <a:spcPct val="0"/>
              </a:spcBef>
              <a:spcAft>
                <a:spcPct val="0"/>
              </a:spcAft>
              <a:defRPr sz="2400">
                <a:solidFill>
                  <a:schemeClr val="tx1"/>
                </a:solidFill>
                <a:latin typeface="Times New Roman" pitchFamily="18" charset="0"/>
              </a:defRPr>
            </a:lvl6pPr>
            <a:lvl7pPr marL="2517775" eaLnBrk="0" fontAlgn="base" hangingPunct="0">
              <a:spcBef>
                <a:spcPct val="0"/>
              </a:spcBef>
              <a:spcAft>
                <a:spcPct val="0"/>
              </a:spcAft>
              <a:defRPr sz="2400">
                <a:solidFill>
                  <a:schemeClr val="tx1"/>
                </a:solidFill>
                <a:latin typeface="Times New Roman" pitchFamily="18" charset="0"/>
              </a:defRPr>
            </a:lvl7pPr>
            <a:lvl8pPr marL="2974975" eaLnBrk="0" fontAlgn="base" hangingPunct="0">
              <a:spcBef>
                <a:spcPct val="0"/>
              </a:spcBef>
              <a:spcAft>
                <a:spcPct val="0"/>
              </a:spcAft>
              <a:defRPr sz="2400">
                <a:solidFill>
                  <a:schemeClr val="tx1"/>
                </a:solidFill>
                <a:latin typeface="Times New Roman" pitchFamily="18" charset="0"/>
              </a:defRPr>
            </a:lvl8pPr>
            <a:lvl9pPr marL="3432175"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1000" i="1" dirty="0">
                <a:solidFill>
                  <a:schemeClr val="bg1"/>
                </a:solidFill>
                <a:latin typeface="Georgia" pitchFamily="18" charset="0"/>
              </a:rPr>
              <a:t>Newcastle  </a:t>
            </a:r>
            <a:r>
              <a:rPr lang="en-GB" altLang="en-US" sz="1000" i="1" dirty="0">
                <a:solidFill>
                  <a:srgbClr val="F5B400"/>
                </a:solidFill>
                <a:latin typeface="Georgia" pitchFamily="18" charset="0"/>
              </a:rPr>
              <a:t>|</a:t>
            </a:r>
            <a:r>
              <a:rPr lang="en-GB" altLang="en-US" sz="1000" i="1" dirty="0">
                <a:solidFill>
                  <a:schemeClr val="bg1"/>
                </a:solidFill>
                <a:latin typeface="Georgia" pitchFamily="18" charset="0"/>
              </a:rPr>
              <a:t>  Leeds  </a:t>
            </a:r>
            <a:r>
              <a:rPr lang="en-GB" altLang="en-US" sz="1000" i="1" dirty="0">
                <a:solidFill>
                  <a:srgbClr val="F5B400"/>
                </a:solidFill>
                <a:latin typeface="Georgia" pitchFamily="18" charset="0"/>
              </a:rPr>
              <a:t>|</a:t>
            </a:r>
            <a:r>
              <a:rPr lang="en-GB" altLang="en-US" sz="1000" i="1" dirty="0">
                <a:solidFill>
                  <a:schemeClr val="bg1"/>
                </a:solidFill>
                <a:latin typeface="Georgia" pitchFamily="18" charset="0"/>
              </a:rPr>
              <a:t>  Manchester</a:t>
            </a:r>
          </a:p>
        </p:txBody>
      </p:sp>
      <p:pic>
        <p:nvPicPr>
          <p:cNvPr id="307212" name="Picture 12" descr="WH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6234113"/>
            <a:ext cx="1682750" cy="361950"/>
          </a:xfrm>
          <a:prstGeom prst="rect">
            <a:avLst/>
          </a:prstGeom>
          <a:noFill/>
          <a:extLst>
            <a:ext uri="{909E8E84-426E-40DD-AFC4-6F175D3DCCD1}">
              <a14:hiddenFill xmlns:a14="http://schemas.microsoft.com/office/drawing/2010/main">
                <a:solidFill>
                  <a:srgbClr val="FFFFFF"/>
                </a:solidFill>
              </a14:hiddenFill>
            </a:ext>
          </a:extLst>
        </p:spPr>
      </p:pic>
      <p:sp>
        <p:nvSpPr>
          <p:cNvPr id="307213" name="Line 13"/>
          <p:cNvSpPr>
            <a:spLocks noChangeShapeType="1"/>
          </p:cNvSpPr>
          <p:nvPr/>
        </p:nvSpPr>
        <p:spPr bwMode="auto">
          <a:xfrm>
            <a:off x="0" y="6832600"/>
            <a:ext cx="9144000" cy="0"/>
          </a:xfrm>
          <a:prstGeom prst="line">
            <a:avLst/>
          </a:prstGeom>
          <a:noFill/>
          <a:ln w="63500">
            <a:solidFill>
              <a:srgbClr val="F5B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F42E116-F758-4DF0-AF6D-122CF60BA038}" type="slidenum">
              <a:rPr lang="en-GB" altLang="en-US" smtClean="0"/>
              <a:pPr/>
              <a:t>‹#›</a:t>
            </a:fld>
            <a:endParaRPr lang="en-GB" altLang="en-US" dirty="0"/>
          </a:p>
        </p:txBody>
      </p:sp>
    </p:spTree>
    <p:extLst>
      <p:ext uri="{BB962C8B-B14F-4D97-AF65-F5344CB8AC3E}">
        <p14:creationId xmlns:p14="http://schemas.microsoft.com/office/powerpoint/2010/main" val="353307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292100"/>
            <a:ext cx="2174875" cy="58150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292100"/>
            <a:ext cx="6372225" cy="5815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EA559B8-71D9-4C84-8BCE-9830194B169E}" type="slidenum">
              <a:rPr lang="en-GB" altLang="en-US" smtClean="0"/>
              <a:pPr/>
              <a:t>‹#›</a:t>
            </a:fld>
            <a:endParaRPr lang="en-GB" altLang="en-US" dirty="0"/>
          </a:p>
        </p:txBody>
      </p:sp>
    </p:spTree>
    <p:extLst>
      <p:ext uri="{BB962C8B-B14F-4D97-AF65-F5344CB8AC3E}">
        <p14:creationId xmlns:p14="http://schemas.microsoft.com/office/powerpoint/2010/main" val="3083670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292100"/>
            <a:ext cx="8699500" cy="5815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0"/>
          </p:nvPr>
        </p:nvSpPr>
        <p:spPr>
          <a:xfrm>
            <a:off x="6880225" y="34925"/>
            <a:ext cx="2133600" cy="214313"/>
          </a:xfrm>
        </p:spPr>
        <p:txBody>
          <a:bodyPr/>
          <a:lstStyle>
            <a:lvl1pPr>
              <a:defRPr/>
            </a:lvl1pPr>
          </a:lstStyle>
          <a:p>
            <a:fld id="{38F7768A-F678-4D82-9D57-4CE5F02BD506}" type="slidenum">
              <a:rPr lang="en-GB" altLang="en-US" smtClean="0"/>
              <a:pPr/>
              <a:t>‹#›</a:t>
            </a:fld>
            <a:endParaRPr lang="en-GB" altLang="en-US" dirty="0"/>
          </a:p>
        </p:txBody>
      </p:sp>
    </p:spTree>
    <p:extLst>
      <p:ext uri="{BB962C8B-B14F-4D97-AF65-F5344CB8AC3E}">
        <p14:creationId xmlns:p14="http://schemas.microsoft.com/office/powerpoint/2010/main" val="242757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214ED4C-460B-471C-B063-2224A98CE5FD}" type="slidenum">
              <a:rPr lang="en-GB" altLang="en-US" smtClean="0"/>
              <a:pPr/>
              <a:t>‹#›</a:t>
            </a:fld>
            <a:endParaRPr lang="en-GB" altLang="en-US" dirty="0"/>
          </a:p>
        </p:txBody>
      </p:sp>
    </p:spTree>
    <p:extLst>
      <p:ext uri="{BB962C8B-B14F-4D97-AF65-F5344CB8AC3E}">
        <p14:creationId xmlns:p14="http://schemas.microsoft.com/office/powerpoint/2010/main" val="315851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0C9306D-20FE-4DF1-BE5B-1E43058CCAC2}" type="slidenum">
              <a:rPr lang="en-GB" altLang="en-US" smtClean="0"/>
              <a:pPr/>
              <a:t>‹#›</a:t>
            </a:fld>
            <a:endParaRPr lang="en-GB" altLang="en-US" dirty="0"/>
          </a:p>
        </p:txBody>
      </p:sp>
    </p:spTree>
    <p:extLst>
      <p:ext uri="{BB962C8B-B14F-4D97-AF65-F5344CB8AC3E}">
        <p14:creationId xmlns:p14="http://schemas.microsoft.com/office/powerpoint/2010/main" val="206029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358900"/>
            <a:ext cx="4273550" cy="4748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49800" y="1358900"/>
            <a:ext cx="4273550" cy="4748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3F77A06-114F-40BF-B2D3-73859DA32418}" type="slidenum">
              <a:rPr lang="en-GB" altLang="en-US" smtClean="0"/>
              <a:pPr/>
              <a:t>‹#›</a:t>
            </a:fld>
            <a:endParaRPr lang="en-GB" altLang="en-US" dirty="0"/>
          </a:p>
        </p:txBody>
      </p:sp>
    </p:spTree>
    <p:extLst>
      <p:ext uri="{BB962C8B-B14F-4D97-AF65-F5344CB8AC3E}">
        <p14:creationId xmlns:p14="http://schemas.microsoft.com/office/powerpoint/2010/main" val="418293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6883E406-C20A-40CA-9E4E-0C943941C131}" type="slidenum">
              <a:rPr lang="en-GB" altLang="en-US" smtClean="0"/>
              <a:pPr/>
              <a:t>‹#›</a:t>
            </a:fld>
            <a:endParaRPr lang="en-GB" altLang="en-US" dirty="0"/>
          </a:p>
        </p:txBody>
      </p:sp>
    </p:spTree>
    <p:extLst>
      <p:ext uri="{BB962C8B-B14F-4D97-AF65-F5344CB8AC3E}">
        <p14:creationId xmlns:p14="http://schemas.microsoft.com/office/powerpoint/2010/main" val="288824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B77F40B-84E1-4ABC-8198-95BD0EC248B6}" type="slidenum">
              <a:rPr lang="en-GB" altLang="en-US" smtClean="0"/>
              <a:pPr/>
              <a:t>‹#›</a:t>
            </a:fld>
            <a:endParaRPr lang="en-GB" altLang="en-US" dirty="0"/>
          </a:p>
        </p:txBody>
      </p:sp>
    </p:spTree>
    <p:extLst>
      <p:ext uri="{BB962C8B-B14F-4D97-AF65-F5344CB8AC3E}">
        <p14:creationId xmlns:p14="http://schemas.microsoft.com/office/powerpoint/2010/main" val="227353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4765885-DF5C-4BA9-B5E9-72CACC69B6A3}" type="slidenum">
              <a:rPr lang="en-GB" altLang="en-US" smtClean="0"/>
              <a:pPr/>
              <a:t>‹#›</a:t>
            </a:fld>
            <a:endParaRPr lang="en-GB" altLang="en-US" dirty="0"/>
          </a:p>
        </p:txBody>
      </p:sp>
    </p:spTree>
    <p:extLst>
      <p:ext uri="{BB962C8B-B14F-4D97-AF65-F5344CB8AC3E}">
        <p14:creationId xmlns:p14="http://schemas.microsoft.com/office/powerpoint/2010/main" val="214537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CA19D7C-920E-42E5-A6CD-BCE9AB6C4C9F}" type="slidenum">
              <a:rPr lang="en-GB" altLang="en-US" smtClean="0"/>
              <a:pPr/>
              <a:t>‹#›</a:t>
            </a:fld>
            <a:endParaRPr lang="en-GB" altLang="en-US" dirty="0"/>
          </a:p>
        </p:txBody>
      </p:sp>
    </p:spTree>
    <p:extLst>
      <p:ext uri="{BB962C8B-B14F-4D97-AF65-F5344CB8AC3E}">
        <p14:creationId xmlns:p14="http://schemas.microsoft.com/office/powerpoint/2010/main" val="356776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B8FC8BF-D284-42B8-B616-DACFCB21BAE9}" type="slidenum">
              <a:rPr lang="en-GB" altLang="en-US" smtClean="0"/>
              <a:pPr/>
              <a:t>‹#›</a:t>
            </a:fld>
            <a:endParaRPr lang="en-GB" altLang="en-US" dirty="0"/>
          </a:p>
        </p:txBody>
      </p:sp>
    </p:spTree>
    <p:extLst>
      <p:ext uri="{BB962C8B-B14F-4D97-AF65-F5344CB8AC3E}">
        <p14:creationId xmlns:p14="http://schemas.microsoft.com/office/powerpoint/2010/main" val="3585366633"/>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theme" Target="../theme/theme1.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image" Target="../media/image1.png"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2885" name="Rectangle 21"/>
          <p:cNvSpPr>
            <a:spLocks noGrp="1" noChangeArrowheads="1"/>
          </p:cNvSpPr>
          <p:nvPr>
            <p:ph type="title"/>
          </p:nvPr>
        </p:nvSpPr>
        <p:spPr bwMode="auto">
          <a:xfrm>
            <a:off x="323850" y="292100"/>
            <a:ext cx="85693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endParaRPr lang="en-GB" altLang="en-US" smtClean="0"/>
          </a:p>
        </p:txBody>
      </p:sp>
      <p:grpSp>
        <p:nvGrpSpPr>
          <p:cNvPr id="292890" name="Group 26"/>
          <p:cNvGrpSpPr>
            <a:grpSpLocks/>
          </p:cNvGrpSpPr>
          <p:nvPr/>
        </p:nvGrpSpPr>
        <p:grpSpPr bwMode="auto">
          <a:xfrm>
            <a:off x="349250" y="290513"/>
            <a:ext cx="8543925" cy="474662"/>
            <a:chOff x="220" y="183"/>
            <a:chExt cx="4874" cy="299"/>
          </a:xfrm>
        </p:grpSpPr>
        <p:sp>
          <p:nvSpPr>
            <p:cNvPr id="292877" name="Line 13"/>
            <p:cNvSpPr>
              <a:spLocks noChangeShapeType="1"/>
            </p:cNvSpPr>
            <p:nvPr userDrawn="1"/>
          </p:nvSpPr>
          <p:spPr bwMode="auto">
            <a:xfrm>
              <a:off x="220" y="183"/>
              <a:ext cx="4874" cy="0"/>
            </a:xfrm>
            <a:prstGeom prst="line">
              <a:avLst/>
            </a:prstGeom>
            <a:noFill/>
            <a:ln w="12700">
              <a:solidFill>
                <a:srgbClr val="092C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92878" name="Line 14"/>
            <p:cNvSpPr>
              <a:spLocks noChangeShapeType="1"/>
            </p:cNvSpPr>
            <p:nvPr userDrawn="1"/>
          </p:nvSpPr>
          <p:spPr bwMode="auto">
            <a:xfrm>
              <a:off x="220" y="482"/>
              <a:ext cx="4874" cy="0"/>
            </a:xfrm>
            <a:prstGeom prst="line">
              <a:avLst/>
            </a:prstGeom>
            <a:noFill/>
            <a:ln w="12700">
              <a:solidFill>
                <a:srgbClr val="092C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292881" name="Rectangle 17"/>
          <p:cNvSpPr>
            <a:spLocks noChangeArrowheads="1"/>
          </p:cNvSpPr>
          <p:nvPr/>
        </p:nvSpPr>
        <p:spPr bwMode="auto">
          <a:xfrm>
            <a:off x="0" y="6184900"/>
            <a:ext cx="9140825" cy="36513"/>
          </a:xfrm>
          <a:prstGeom prst="rect">
            <a:avLst/>
          </a:prstGeom>
          <a:solidFill>
            <a:srgbClr val="F5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92882" name="Rectangle 18"/>
          <p:cNvSpPr>
            <a:spLocks noChangeArrowheads="1"/>
          </p:cNvSpPr>
          <p:nvPr/>
        </p:nvSpPr>
        <p:spPr bwMode="auto">
          <a:xfrm>
            <a:off x="0" y="6219825"/>
            <a:ext cx="9140825" cy="638175"/>
          </a:xfrm>
          <a:prstGeom prst="rect">
            <a:avLst/>
          </a:prstGeom>
          <a:solidFill>
            <a:srgbClr val="092C7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92886" name="Rectangle 22"/>
          <p:cNvSpPr>
            <a:spLocks noGrp="1" noChangeArrowheads="1"/>
          </p:cNvSpPr>
          <p:nvPr>
            <p:ph type="body" idx="1"/>
          </p:nvPr>
        </p:nvSpPr>
        <p:spPr bwMode="auto">
          <a:xfrm>
            <a:off x="323850" y="1358900"/>
            <a:ext cx="8699500" cy="474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92887" name="Rectangle 23"/>
          <p:cNvSpPr>
            <a:spLocks noGrp="1" noChangeArrowheads="1"/>
          </p:cNvSpPr>
          <p:nvPr>
            <p:ph type="sldNum" sz="quarter" idx="4"/>
          </p:nvPr>
        </p:nvSpPr>
        <p:spPr bwMode="auto">
          <a:xfrm>
            <a:off x="6880225" y="34925"/>
            <a:ext cx="2133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defTabSz="1042988">
              <a:spcBef>
                <a:spcPct val="45000"/>
              </a:spcBef>
              <a:tabLst>
                <a:tab pos="266700" algn="l"/>
                <a:tab pos="5022850" algn="l"/>
              </a:tabLst>
              <a:defRPr sz="800" b="1">
                <a:solidFill>
                  <a:srgbClr val="193989"/>
                </a:solidFill>
                <a:latin typeface="FrutigerLight" pitchFamily="2" charset="0"/>
              </a:defRPr>
            </a:lvl1pPr>
          </a:lstStyle>
          <a:p>
            <a:fld id="{9E7AF57B-C794-4686-BC11-D513848CE3BA}" type="slidenum">
              <a:rPr lang="en-GB" altLang="en-US" smtClean="0"/>
              <a:pPr/>
              <a:t>‹#›</a:t>
            </a:fld>
            <a:endParaRPr lang="en-GB" altLang="en-US" dirty="0"/>
          </a:p>
        </p:txBody>
      </p:sp>
      <p:sp>
        <p:nvSpPr>
          <p:cNvPr id="292892" name="Rectangle 28"/>
          <p:cNvSpPr>
            <a:spLocks noChangeArrowheads="1"/>
          </p:cNvSpPr>
          <p:nvPr/>
        </p:nvSpPr>
        <p:spPr bwMode="auto">
          <a:xfrm>
            <a:off x="323850" y="6445250"/>
            <a:ext cx="67373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400050" eaLnBrk="0" hangingPunct="0">
              <a:defRPr sz="2400">
                <a:solidFill>
                  <a:schemeClr val="tx1"/>
                </a:solidFill>
                <a:latin typeface="Times New Roman" pitchFamily="18" charset="0"/>
              </a:defRPr>
            </a:lvl2pPr>
            <a:lvl3pPr marL="801688" eaLnBrk="0" hangingPunct="0">
              <a:defRPr sz="2400">
                <a:solidFill>
                  <a:schemeClr val="tx1"/>
                </a:solidFill>
                <a:latin typeface="Times New Roman" pitchFamily="18" charset="0"/>
              </a:defRPr>
            </a:lvl3pPr>
            <a:lvl4pPr marL="1201738" eaLnBrk="0" hangingPunct="0">
              <a:defRPr sz="2400">
                <a:solidFill>
                  <a:schemeClr val="tx1"/>
                </a:solidFill>
                <a:latin typeface="Times New Roman" pitchFamily="18" charset="0"/>
              </a:defRPr>
            </a:lvl4pPr>
            <a:lvl5pPr marL="1603375" eaLnBrk="0" hangingPunct="0">
              <a:defRPr sz="2400">
                <a:solidFill>
                  <a:schemeClr val="tx1"/>
                </a:solidFill>
                <a:latin typeface="Times New Roman" pitchFamily="18" charset="0"/>
              </a:defRPr>
            </a:lvl5pPr>
            <a:lvl6pPr marL="2060575" eaLnBrk="0" fontAlgn="base" hangingPunct="0">
              <a:spcBef>
                <a:spcPct val="0"/>
              </a:spcBef>
              <a:spcAft>
                <a:spcPct val="0"/>
              </a:spcAft>
              <a:defRPr sz="2400">
                <a:solidFill>
                  <a:schemeClr val="tx1"/>
                </a:solidFill>
                <a:latin typeface="Times New Roman" pitchFamily="18" charset="0"/>
              </a:defRPr>
            </a:lvl6pPr>
            <a:lvl7pPr marL="2517775" eaLnBrk="0" fontAlgn="base" hangingPunct="0">
              <a:spcBef>
                <a:spcPct val="0"/>
              </a:spcBef>
              <a:spcAft>
                <a:spcPct val="0"/>
              </a:spcAft>
              <a:defRPr sz="2400">
                <a:solidFill>
                  <a:schemeClr val="tx1"/>
                </a:solidFill>
                <a:latin typeface="Times New Roman" pitchFamily="18" charset="0"/>
              </a:defRPr>
            </a:lvl7pPr>
            <a:lvl8pPr marL="2974975" eaLnBrk="0" fontAlgn="base" hangingPunct="0">
              <a:spcBef>
                <a:spcPct val="0"/>
              </a:spcBef>
              <a:spcAft>
                <a:spcPct val="0"/>
              </a:spcAft>
              <a:defRPr sz="2400">
                <a:solidFill>
                  <a:schemeClr val="tx1"/>
                </a:solidFill>
                <a:latin typeface="Times New Roman" pitchFamily="18" charset="0"/>
              </a:defRPr>
            </a:lvl8pPr>
            <a:lvl9pPr marL="3432175"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1000" i="1" dirty="0">
                <a:solidFill>
                  <a:schemeClr val="bg1"/>
                </a:solidFill>
                <a:latin typeface="Georgia" pitchFamily="18" charset="0"/>
              </a:rPr>
              <a:t>Newcastle  </a:t>
            </a:r>
            <a:r>
              <a:rPr lang="en-GB" altLang="en-US" sz="1000" i="1" dirty="0">
                <a:solidFill>
                  <a:srgbClr val="F5B400"/>
                </a:solidFill>
                <a:latin typeface="Georgia" pitchFamily="18" charset="0"/>
              </a:rPr>
              <a:t>|</a:t>
            </a:r>
            <a:r>
              <a:rPr lang="en-GB" altLang="en-US" sz="1000" i="1" dirty="0">
                <a:solidFill>
                  <a:schemeClr val="bg1"/>
                </a:solidFill>
                <a:latin typeface="Georgia" pitchFamily="18" charset="0"/>
              </a:rPr>
              <a:t>  Leeds  </a:t>
            </a:r>
            <a:r>
              <a:rPr lang="en-GB" altLang="en-US" sz="1000" i="1" dirty="0">
                <a:solidFill>
                  <a:srgbClr val="F5B400"/>
                </a:solidFill>
                <a:latin typeface="Georgia" pitchFamily="18" charset="0"/>
              </a:rPr>
              <a:t>|</a:t>
            </a:r>
            <a:r>
              <a:rPr lang="en-GB" altLang="en-US" sz="1000" i="1" dirty="0">
                <a:solidFill>
                  <a:schemeClr val="bg1"/>
                </a:solidFill>
                <a:latin typeface="Georgia" pitchFamily="18" charset="0"/>
              </a:rPr>
              <a:t>  Manchester</a:t>
            </a:r>
          </a:p>
        </p:txBody>
      </p:sp>
      <p:pic>
        <p:nvPicPr>
          <p:cNvPr id="292893" name="Picture 29" descr="WH 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1725" y="6381750"/>
            <a:ext cx="1395413" cy="3000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1042988" rtl="0" eaLnBrk="1" fontAlgn="base" hangingPunct="1">
        <a:lnSpc>
          <a:spcPct val="83000"/>
        </a:lnSpc>
        <a:spcBef>
          <a:spcPct val="0"/>
        </a:spcBef>
        <a:spcAft>
          <a:spcPct val="0"/>
        </a:spcAft>
        <a:defRPr sz="2000">
          <a:solidFill>
            <a:srgbClr val="092C74"/>
          </a:solidFill>
          <a:latin typeface="+mj-lt"/>
          <a:ea typeface="+mj-ea"/>
          <a:cs typeface="+mj-cs"/>
        </a:defRPr>
      </a:lvl1pPr>
      <a:lvl2pPr algn="l" defTabSz="1042988" rtl="0" eaLnBrk="1" fontAlgn="base" hangingPunct="1">
        <a:lnSpc>
          <a:spcPct val="83000"/>
        </a:lnSpc>
        <a:spcBef>
          <a:spcPct val="0"/>
        </a:spcBef>
        <a:spcAft>
          <a:spcPct val="0"/>
        </a:spcAft>
        <a:defRPr sz="2000">
          <a:solidFill>
            <a:srgbClr val="092C74"/>
          </a:solidFill>
          <a:latin typeface="Arial" charset="0"/>
        </a:defRPr>
      </a:lvl2pPr>
      <a:lvl3pPr algn="l" defTabSz="1042988" rtl="0" eaLnBrk="1" fontAlgn="base" hangingPunct="1">
        <a:lnSpc>
          <a:spcPct val="83000"/>
        </a:lnSpc>
        <a:spcBef>
          <a:spcPct val="0"/>
        </a:spcBef>
        <a:spcAft>
          <a:spcPct val="0"/>
        </a:spcAft>
        <a:defRPr sz="2000">
          <a:solidFill>
            <a:srgbClr val="092C74"/>
          </a:solidFill>
          <a:latin typeface="Arial" charset="0"/>
        </a:defRPr>
      </a:lvl3pPr>
      <a:lvl4pPr algn="l" defTabSz="1042988" rtl="0" eaLnBrk="1" fontAlgn="base" hangingPunct="1">
        <a:lnSpc>
          <a:spcPct val="83000"/>
        </a:lnSpc>
        <a:spcBef>
          <a:spcPct val="0"/>
        </a:spcBef>
        <a:spcAft>
          <a:spcPct val="0"/>
        </a:spcAft>
        <a:defRPr sz="2000">
          <a:solidFill>
            <a:srgbClr val="092C74"/>
          </a:solidFill>
          <a:latin typeface="Arial" charset="0"/>
        </a:defRPr>
      </a:lvl4pPr>
      <a:lvl5pPr algn="l" defTabSz="1042988" rtl="0" eaLnBrk="1" fontAlgn="base" hangingPunct="1">
        <a:lnSpc>
          <a:spcPct val="83000"/>
        </a:lnSpc>
        <a:spcBef>
          <a:spcPct val="0"/>
        </a:spcBef>
        <a:spcAft>
          <a:spcPct val="0"/>
        </a:spcAft>
        <a:defRPr sz="2000">
          <a:solidFill>
            <a:srgbClr val="092C74"/>
          </a:solidFill>
          <a:latin typeface="Arial" charset="0"/>
        </a:defRPr>
      </a:lvl5pPr>
      <a:lvl6pPr marL="457200" algn="l" defTabSz="1042988" rtl="0" eaLnBrk="1" fontAlgn="base" hangingPunct="1">
        <a:lnSpc>
          <a:spcPct val="83000"/>
        </a:lnSpc>
        <a:spcBef>
          <a:spcPct val="0"/>
        </a:spcBef>
        <a:spcAft>
          <a:spcPct val="0"/>
        </a:spcAft>
        <a:defRPr sz="2000">
          <a:solidFill>
            <a:srgbClr val="092C74"/>
          </a:solidFill>
          <a:latin typeface="Arial" charset="0"/>
        </a:defRPr>
      </a:lvl6pPr>
      <a:lvl7pPr marL="914400" algn="l" defTabSz="1042988" rtl="0" eaLnBrk="1" fontAlgn="base" hangingPunct="1">
        <a:lnSpc>
          <a:spcPct val="83000"/>
        </a:lnSpc>
        <a:spcBef>
          <a:spcPct val="0"/>
        </a:spcBef>
        <a:spcAft>
          <a:spcPct val="0"/>
        </a:spcAft>
        <a:defRPr sz="2000">
          <a:solidFill>
            <a:srgbClr val="092C74"/>
          </a:solidFill>
          <a:latin typeface="Arial" charset="0"/>
        </a:defRPr>
      </a:lvl7pPr>
      <a:lvl8pPr marL="1371600" algn="l" defTabSz="1042988" rtl="0" eaLnBrk="1" fontAlgn="base" hangingPunct="1">
        <a:lnSpc>
          <a:spcPct val="83000"/>
        </a:lnSpc>
        <a:spcBef>
          <a:spcPct val="0"/>
        </a:spcBef>
        <a:spcAft>
          <a:spcPct val="0"/>
        </a:spcAft>
        <a:defRPr sz="2000">
          <a:solidFill>
            <a:srgbClr val="092C74"/>
          </a:solidFill>
          <a:latin typeface="Arial" charset="0"/>
        </a:defRPr>
      </a:lvl8pPr>
      <a:lvl9pPr marL="1828800" algn="l" defTabSz="1042988" rtl="0" eaLnBrk="1" fontAlgn="base" hangingPunct="1">
        <a:lnSpc>
          <a:spcPct val="83000"/>
        </a:lnSpc>
        <a:spcBef>
          <a:spcPct val="0"/>
        </a:spcBef>
        <a:spcAft>
          <a:spcPct val="0"/>
        </a:spcAft>
        <a:defRPr sz="2000">
          <a:solidFill>
            <a:srgbClr val="092C74"/>
          </a:solidFill>
          <a:latin typeface="Arial" charset="0"/>
        </a:defRPr>
      </a:lvl9pPr>
    </p:titleStyle>
    <p:bodyStyle>
      <a:lvl1pPr marL="266700" indent="-266700" algn="l" rtl="0" eaLnBrk="1" fontAlgn="base" hangingPunct="1">
        <a:spcBef>
          <a:spcPct val="20000"/>
        </a:spcBef>
        <a:spcAft>
          <a:spcPct val="0"/>
        </a:spcAft>
        <a:buClr>
          <a:srgbClr val="F5B400"/>
        </a:buClr>
        <a:buFont typeface="FrutigerLight" pitchFamily="2" charset="0"/>
        <a:buChar char="»"/>
        <a:tabLst>
          <a:tab pos="4402138" algn="l"/>
        </a:tabLst>
        <a:defRPr sz="2000">
          <a:solidFill>
            <a:srgbClr val="1A1A1A"/>
          </a:solidFill>
          <a:latin typeface="+mn-lt"/>
          <a:ea typeface="+mn-ea"/>
          <a:cs typeface="+mn-cs"/>
        </a:defRPr>
      </a:lvl1pPr>
      <a:lvl2pPr marL="636588" indent="-190500" algn="l" rtl="0" eaLnBrk="1" fontAlgn="base" hangingPunct="1">
        <a:spcBef>
          <a:spcPct val="10000"/>
        </a:spcBef>
        <a:spcAft>
          <a:spcPct val="0"/>
        </a:spcAft>
        <a:buClr>
          <a:srgbClr val="F5B400"/>
        </a:buClr>
        <a:buFont typeface="FrutigerLight" pitchFamily="2" charset="0"/>
        <a:buChar char="»"/>
        <a:tabLst>
          <a:tab pos="4402138" algn="l"/>
        </a:tabLst>
        <a:defRPr sz="2000">
          <a:solidFill>
            <a:srgbClr val="1A1A1A"/>
          </a:solidFill>
          <a:latin typeface="+mn-lt"/>
        </a:defRPr>
      </a:lvl2pPr>
      <a:lvl3pPr marL="992188" indent="-176213" algn="l" rtl="0" eaLnBrk="1" fontAlgn="base" hangingPunct="1">
        <a:spcBef>
          <a:spcPct val="10000"/>
        </a:spcBef>
        <a:spcAft>
          <a:spcPct val="0"/>
        </a:spcAft>
        <a:buClr>
          <a:srgbClr val="F5B400"/>
        </a:buClr>
        <a:buFont typeface="FrutigerLight" pitchFamily="2" charset="0"/>
        <a:buChar char="»"/>
        <a:tabLst>
          <a:tab pos="4402138" algn="l"/>
        </a:tabLst>
        <a:defRPr sz="2000">
          <a:solidFill>
            <a:srgbClr val="1A1A1A"/>
          </a:solidFill>
          <a:latin typeface="+mn-lt"/>
        </a:defRPr>
      </a:lvl3pPr>
      <a:lvl4pPr marL="1347788" indent="-176213" algn="l" rtl="0" eaLnBrk="1" fontAlgn="base" hangingPunct="1">
        <a:spcBef>
          <a:spcPct val="10000"/>
        </a:spcBef>
        <a:spcAft>
          <a:spcPct val="0"/>
        </a:spcAft>
        <a:buClr>
          <a:srgbClr val="F5B400"/>
        </a:buClr>
        <a:buFont typeface="FrutigerLight" pitchFamily="2" charset="0"/>
        <a:buChar char="»"/>
        <a:tabLst>
          <a:tab pos="4402138" algn="l"/>
        </a:tabLst>
        <a:defRPr sz="2000">
          <a:solidFill>
            <a:srgbClr val="1A1A1A"/>
          </a:solidFill>
          <a:latin typeface="+mn-lt"/>
        </a:defRPr>
      </a:lvl4pPr>
      <a:lvl5pPr marL="1703388" indent="-176213" algn="l" rtl="0" eaLnBrk="1" fontAlgn="base" hangingPunct="1">
        <a:spcBef>
          <a:spcPct val="10000"/>
        </a:spcBef>
        <a:spcAft>
          <a:spcPct val="0"/>
        </a:spcAft>
        <a:buClr>
          <a:srgbClr val="F5B400"/>
        </a:buClr>
        <a:buFont typeface="FrutigerLight" pitchFamily="2" charset="0"/>
        <a:buChar char="»"/>
        <a:tabLst>
          <a:tab pos="4402138" algn="l"/>
        </a:tabLst>
        <a:defRPr sz="2000">
          <a:solidFill>
            <a:srgbClr val="1A1A1A"/>
          </a:solidFill>
          <a:latin typeface="+mn-lt"/>
        </a:defRPr>
      </a:lvl5pPr>
      <a:lvl6pPr marL="2160588" indent="-176213" algn="l" rtl="0" eaLnBrk="1" fontAlgn="base" hangingPunct="1">
        <a:spcBef>
          <a:spcPct val="10000"/>
        </a:spcBef>
        <a:spcAft>
          <a:spcPct val="0"/>
        </a:spcAft>
        <a:buClr>
          <a:srgbClr val="F5B400"/>
        </a:buClr>
        <a:buFont typeface="FrutigerLight" pitchFamily="2" charset="0"/>
        <a:buChar char="»"/>
        <a:tabLst>
          <a:tab pos="4402138" algn="l"/>
        </a:tabLst>
        <a:defRPr sz="2000">
          <a:solidFill>
            <a:srgbClr val="1A1A1A"/>
          </a:solidFill>
          <a:latin typeface="+mn-lt"/>
        </a:defRPr>
      </a:lvl6pPr>
      <a:lvl7pPr marL="2617788" indent="-176213" algn="l" rtl="0" eaLnBrk="1" fontAlgn="base" hangingPunct="1">
        <a:spcBef>
          <a:spcPct val="10000"/>
        </a:spcBef>
        <a:spcAft>
          <a:spcPct val="0"/>
        </a:spcAft>
        <a:buClr>
          <a:srgbClr val="F5B400"/>
        </a:buClr>
        <a:buFont typeface="FrutigerLight" pitchFamily="2" charset="0"/>
        <a:buChar char="»"/>
        <a:tabLst>
          <a:tab pos="4402138" algn="l"/>
        </a:tabLst>
        <a:defRPr sz="2000">
          <a:solidFill>
            <a:srgbClr val="1A1A1A"/>
          </a:solidFill>
          <a:latin typeface="+mn-lt"/>
        </a:defRPr>
      </a:lvl7pPr>
      <a:lvl8pPr marL="3074988" indent="-176213" algn="l" rtl="0" eaLnBrk="1" fontAlgn="base" hangingPunct="1">
        <a:spcBef>
          <a:spcPct val="10000"/>
        </a:spcBef>
        <a:spcAft>
          <a:spcPct val="0"/>
        </a:spcAft>
        <a:buClr>
          <a:srgbClr val="F5B400"/>
        </a:buClr>
        <a:buFont typeface="FrutigerLight" pitchFamily="2" charset="0"/>
        <a:buChar char="»"/>
        <a:tabLst>
          <a:tab pos="4402138" algn="l"/>
        </a:tabLst>
        <a:defRPr sz="2000">
          <a:solidFill>
            <a:srgbClr val="1A1A1A"/>
          </a:solidFill>
          <a:latin typeface="+mn-lt"/>
        </a:defRPr>
      </a:lvl8pPr>
      <a:lvl9pPr marL="3532188" indent="-176213" algn="l" rtl="0" eaLnBrk="1" fontAlgn="base" hangingPunct="1">
        <a:spcBef>
          <a:spcPct val="10000"/>
        </a:spcBef>
        <a:spcAft>
          <a:spcPct val="0"/>
        </a:spcAft>
        <a:buClr>
          <a:srgbClr val="F5B400"/>
        </a:buClr>
        <a:buFont typeface="FrutigerLight" pitchFamily="2" charset="0"/>
        <a:buChar char="»"/>
        <a:tabLst>
          <a:tab pos="4402138" algn="l"/>
        </a:tabLst>
        <a:defRPr sz="2000">
          <a:solidFill>
            <a:srgbClr val="1A1A1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2" Type="http://schemas.openxmlformats.org/officeDocument/2006/relationships/image" Target="../media/image4.jpeg"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42" name="Rectangle 30"/>
          <p:cNvSpPr>
            <a:spLocks noGrp="1" noChangeArrowheads="1"/>
          </p:cNvSpPr>
          <p:nvPr>
            <p:ph type="ctrTitle" sz="quarter"/>
          </p:nvPr>
        </p:nvSpPr>
        <p:spPr>
          <a:xfrm>
            <a:off x="342900" y="2255838"/>
            <a:ext cx="7772400" cy="1107996"/>
          </a:xfrm>
        </p:spPr>
        <p:txBody>
          <a:bodyPr/>
          <a:lstStyle/>
          <a:p>
            <a:pPr algn="ctr"/>
            <a:r>
              <a:rPr lang="en-GB" altLang="en-US" dirty="0" smtClean="0"/>
              <a:t>BREXIT  ET  AL</a:t>
            </a:r>
            <a:br>
              <a:rPr lang="en-GB" altLang="en-US" dirty="0" smtClean="0"/>
            </a:br>
            <a:r>
              <a:rPr lang="en-GB" altLang="en-US" dirty="0"/>
              <a:t/>
            </a:r>
            <a:br>
              <a:rPr lang="en-GB" altLang="en-US" dirty="0"/>
            </a:br>
            <a:r>
              <a:rPr lang="en-GB" altLang="en-US" dirty="0" smtClean="0"/>
              <a:t>Steven A. Frieze</a:t>
            </a:r>
            <a:endParaRPr lang="en-GB"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0" name="Rectangle 6"/>
          <p:cNvSpPr>
            <a:spLocks noGrp="1" noChangeArrowheads="1"/>
          </p:cNvSpPr>
          <p:nvPr>
            <p:ph type="title"/>
          </p:nvPr>
        </p:nvSpPr>
        <p:spPr/>
        <p:txBody>
          <a:bodyPr/>
          <a:lstStyle/>
          <a:p>
            <a:r>
              <a:rPr lang="en-GB" altLang="en-US" dirty="0" smtClean="0"/>
              <a:t>BREXIT  ET  AL</a:t>
            </a:r>
            <a:endParaRPr lang="en-US" altLang="en-US" dirty="0"/>
          </a:p>
        </p:txBody>
      </p:sp>
      <p:sp>
        <p:nvSpPr>
          <p:cNvPr id="303111" name="Rectangle 7"/>
          <p:cNvSpPr>
            <a:spLocks noGrp="1" noChangeArrowheads="1"/>
          </p:cNvSpPr>
          <p:nvPr>
            <p:ph idx="1"/>
          </p:nvPr>
        </p:nvSpPr>
        <p:spPr>
          <a:xfrm>
            <a:off x="323850" y="1358900"/>
            <a:ext cx="8496622" cy="4748213"/>
          </a:xfrm>
        </p:spPr>
        <p:txBody>
          <a:bodyPr/>
          <a:lstStyle/>
          <a:p>
            <a:pPr marL="0" indent="0">
              <a:spcAft>
                <a:spcPts val="2000"/>
              </a:spcAft>
              <a:buNone/>
            </a:pPr>
            <a:r>
              <a:rPr lang="en-GB" altLang="en-US" b="1" dirty="0" smtClean="0"/>
              <a:t>The Future</a:t>
            </a:r>
          </a:p>
          <a:p>
            <a:pPr marL="0" indent="0">
              <a:spcAft>
                <a:spcPts val="2000"/>
              </a:spcAft>
              <a:buNone/>
            </a:pPr>
            <a:r>
              <a:rPr lang="en-GB" altLang="en-US" dirty="0" smtClean="0"/>
              <a:t>As far as the UK is concerned, the EU Rules and Regulations still apply but will Germany recognise an EOP for the UK or allow an EEO to be issued?</a:t>
            </a:r>
            <a:endParaRPr lang="en-GB" altLang="en-US" dirty="0"/>
          </a:p>
        </p:txBody>
      </p:sp>
    </p:spTree>
    <p:extLst>
      <p:ext uri="{BB962C8B-B14F-4D97-AF65-F5344CB8AC3E}">
        <p14:creationId xmlns:p14="http://schemas.microsoft.com/office/powerpoint/2010/main" val="2312457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0" name="Rectangle 6"/>
          <p:cNvSpPr>
            <a:spLocks noGrp="1" noChangeArrowheads="1"/>
          </p:cNvSpPr>
          <p:nvPr>
            <p:ph type="title"/>
          </p:nvPr>
        </p:nvSpPr>
        <p:spPr/>
        <p:txBody>
          <a:bodyPr/>
          <a:lstStyle/>
          <a:p>
            <a:r>
              <a:rPr lang="en-GB" altLang="en-US" dirty="0" smtClean="0"/>
              <a:t>BREXIT  ET  AL</a:t>
            </a:r>
            <a:endParaRPr lang="en-US" altLang="en-US" dirty="0"/>
          </a:p>
        </p:txBody>
      </p:sp>
      <p:sp>
        <p:nvSpPr>
          <p:cNvPr id="303111" name="Rectangle 7"/>
          <p:cNvSpPr>
            <a:spLocks noGrp="1" noChangeArrowheads="1"/>
          </p:cNvSpPr>
          <p:nvPr>
            <p:ph idx="1"/>
          </p:nvPr>
        </p:nvSpPr>
        <p:spPr>
          <a:xfrm>
            <a:off x="323850" y="1358900"/>
            <a:ext cx="8640638" cy="4748213"/>
          </a:xfrm>
        </p:spPr>
        <p:txBody>
          <a:bodyPr/>
          <a:lstStyle/>
          <a:p>
            <a:pPr marL="0" indent="0">
              <a:spcAft>
                <a:spcPts val="2000"/>
              </a:spcAft>
              <a:buNone/>
            </a:pPr>
            <a:r>
              <a:rPr lang="en-GB" altLang="en-US" b="1" dirty="0" smtClean="0"/>
              <a:t>Insolvency</a:t>
            </a:r>
          </a:p>
          <a:p>
            <a:pPr marL="0" indent="0">
              <a:spcAft>
                <a:spcPts val="2000"/>
              </a:spcAft>
              <a:buNone/>
            </a:pPr>
            <a:r>
              <a:rPr lang="en-GB" altLang="en-US" dirty="0" smtClean="0"/>
              <a:t>The EU Regulation on the Recognition Enforcement of Insolvencies will still apply in the UK until 2021</a:t>
            </a:r>
          </a:p>
          <a:p>
            <a:pPr marL="0" indent="0">
              <a:spcAft>
                <a:spcPts val="2000"/>
              </a:spcAft>
              <a:buNone/>
            </a:pPr>
            <a:r>
              <a:rPr lang="en-GB" altLang="en-US" dirty="0" smtClean="0"/>
              <a:t>But will the EU Member States recognise any UK insolvencies after 2021 even though the EU Regulation on insolvency proceedings will still be part of English law under the Cross Border Regulations on Insolvency Proceedings 2002, but these regulations apply not only because of the EU Regulation but because of the UNCITRAL Model Law which the UK has adopted and some other countries have as well.</a:t>
            </a:r>
          </a:p>
        </p:txBody>
      </p:sp>
    </p:spTree>
    <p:extLst>
      <p:ext uri="{BB962C8B-B14F-4D97-AF65-F5344CB8AC3E}">
        <p14:creationId xmlns:p14="http://schemas.microsoft.com/office/powerpoint/2010/main" val="491950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0" name="Rectangle 6"/>
          <p:cNvSpPr>
            <a:spLocks noGrp="1" noChangeArrowheads="1"/>
          </p:cNvSpPr>
          <p:nvPr>
            <p:ph type="title"/>
          </p:nvPr>
        </p:nvSpPr>
        <p:spPr/>
        <p:txBody>
          <a:bodyPr/>
          <a:lstStyle/>
          <a:p>
            <a:r>
              <a:rPr lang="en-GB" altLang="en-US" dirty="0" smtClean="0"/>
              <a:t>BREXIT  ET  AL</a:t>
            </a:r>
            <a:endParaRPr lang="en-US" altLang="en-US" dirty="0"/>
          </a:p>
        </p:txBody>
      </p:sp>
      <p:sp>
        <p:nvSpPr>
          <p:cNvPr id="303111" name="Rectangle 7"/>
          <p:cNvSpPr>
            <a:spLocks noGrp="1" noChangeArrowheads="1"/>
          </p:cNvSpPr>
          <p:nvPr>
            <p:ph idx="1"/>
          </p:nvPr>
        </p:nvSpPr>
        <p:spPr/>
        <p:txBody>
          <a:bodyPr/>
          <a:lstStyle/>
          <a:p>
            <a:pPr marL="0" indent="0">
              <a:spcAft>
                <a:spcPts val="2000"/>
              </a:spcAft>
              <a:buNone/>
            </a:pPr>
            <a:r>
              <a:rPr lang="en-GB" altLang="en-US" b="1" dirty="0" smtClean="0"/>
              <a:t>Insolvency</a:t>
            </a:r>
          </a:p>
          <a:p>
            <a:pPr marL="0" indent="0">
              <a:spcAft>
                <a:spcPts val="2000"/>
              </a:spcAft>
              <a:buNone/>
            </a:pPr>
            <a:r>
              <a:rPr lang="en-GB" altLang="en-US" dirty="0" smtClean="0"/>
              <a:t>The main element is </a:t>
            </a:r>
            <a:r>
              <a:rPr lang="en-GB" altLang="en-US" smtClean="0"/>
              <a:t>the acceptance of </a:t>
            </a:r>
            <a:r>
              <a:rPr lang="en-GB" altLang="en-US" dirty="0" smtClean="0"/>
              <a:t>jurisdiction over an insolvent entity if its COMI is based in the country where </a:t>
            </a:r>
            <a:r>
              <a:rPr lang="en-GB" altLang="en-US" smtClean="0"/>
              <a:t>the proceedings </a:t>
            </a:r>
            <a:r>
              <a:rPr lang="en-GB" altLang="en-US" dirty="0" smtClean="0"/>
              <a:t>are commenced</a:t>
            </a:r>
            <a:endParaRPr lang="en-GB" altLang="en-US" dirty="0"/>
          </a:p>
        </p:txBody>
      </p:sp>
    </p:spTree>
    <p:extLst>
      <p:ext uri="{BB962C8B-B14F-4D97-AF65-F5344CB8AC3E}">
        <p14:creationId xmlns:p14="http://schemas.microsoft.com/office/powerpoint/2010/main" val="491950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GB" altLang="en-US"/>
              <a:t>Questions?</a:t>
            </a:r>
          </a:p>
        </p:txBody>
      </p:sp>
      <p:sp>
        <p:nvSpPr>
          <p:cNvPr id="317443" name="Rectangle 3"/>
          <p:cNvSpPr>
            <a:spLocks noGrp="1" noChangeArrowheads="1"/>
          </p:cNvSpPr>
          <p:nvPr>
            <p:ph type="body" idx="1"/>
          </p:nvPr>
        </p:nvSpPr>
        <p:spPr/>
        <p:txBody>
          <a:bodyPr/>
          <a:lstStyle/>
          <a:p>
            <a:pPr>
              <a:buFont typeface="FrutigerLight" pitchFamily="2" charset="0"/>
              <a:buNone/>
            </a:pPr>
            <a:endParaRPr lang="en-US" altLang="en-US" dirty="0"/>
          </a:p>
        </p:txBody>
      </p:sp>
      <p:sp>
        <p:nvSpPr>
          <p:cNvPr id="317444" name="Rectangle 4" descr="Steven_Frieze"/>
          <p:cNvSpPr>
            <a:spLocks noChangeAspect="1" noChangeArrowheads="1"/>
          </p:cNvSpPr>
          <p:nvPr/>
        </p:nvSpPr>
        <p:spPr bwMode="auto">
          <a:xfrm>
            <a:off x="333375" y="1339850"/>
            <a:ext cx="2698750" cy="1800225"/>
          </a:xfrm>
          <a:prstGeom prst="rect">
            <a:avLst/>
          </a:prstGeom>
          <a:blipFill dpi="0" rotWithShape="1">
            <a:blip r:embed="rId2"/>
            <a:srcRect/>
            <a:stretch>
              <a:fillRect r="-59"/>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445" name="Line 5"/>
          <p:cNvSpPr>
            <a:spLocks noChangeShapeType="1"/>
          </p:cNvSpPr>
          <p:nvPr/>
        </p:nvSpPr>
        <p:spPr bwMode="auto">
          <a:xfrm>
            <a:off x="333375" y="3141663"/>
            <a:ext cx="2698750" cy="0"/>
          </a:xfrm>
          <a:prstGeom prst="line">
            <a:avLst/>
          </a:prstGeom>
          <a:noFill/>
          <a:ln w="38100">
            <a:solidFill>
              <a:srgbClr val="092C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6" name="Text Box 6"/>
          <p:cNvSpPr txBox="1">
            <a:spLocks noChangeArrowheads="1"/>
          </p:cNvSpPr>
          <p:nvPr/>
        </p:nvSpPr>
        <p:spPr bwMode="auto">
          <a:xfrm>
            <a:off x="3203575" y="1339850"/>
            <a:ext cx="29527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50000"/>
              </a:spcBef>
            </a:pPr>
            <a:r>
              <a:rPr lang="en-GB" altLang="en-US" sz="2000" b="1">
                <a:solidFill>
                  <a:srgbClr val="F5B400"/>
                </a:solidFill>
                <a:latin typeface="Arial" charset="0"/>
              </a:rPr>
              <a:t>Steven Frieze</a:t>
            </a:r>
          </a:p>
        </p:txBody>
      </p:sp>
      <p:sp>
        <p:nvSpPr>
          <p:cNvPr id="317447" name="Text Box 7"/>
          <p:cNvSpPr txBox="1">
            <a:spLocks noChangeArrowheads="1"/>
          </p:cNvSpPr>
          <p:nvPr/>
        </p:nvSpPr>
        <p:spPr bwMode="auto">
          <a:xfrm>
            <a:off x="3203575" y="1700212"/>
            <a:ext cx="4897438" cy="187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50000"/>
              </a:spcBef>
            </a:pPr>
            <a:r>
              <a:rPr lang="en-GB" altLang="en-US" sz="2000" b="1" dirty="0">
                <a:solidFill>
                  <a:srgbClr val="092C74"/>
                </a:solidFill>
                <a:latin typeface="Arial" charset="0"/>
              </a:rPr>
              <a:t>Consultant </a:t>
            </a:r>
            <a:r>
              <a:rPr lang="en-GB" altLang="en-US" sz="2000" b="1" dirty="0">
                <a:solidFill>
                  <a:srgbClr val="F5B400"/>
                </a:solidFill>
                <a:latin typeface="Arial" charset="0"/>
              </a:rPr>
              <a:t>|</a:t>
            </a:r>
            <a:r>
              <a:rPr lang="en-GB" altLang="en-US" sz="2000" b="1" dirty="0">
                <a:solidFill>
                  <a:srgbClr val="092C74"/>
                </a:solidFill>
                <a:latin typeface="Arial" charset="0"/>
              </a:rPr>
              <a:t> </a:t>
            </a:r>
            <a:r>
              <a:rPr lang="en-GB" altLang="en-US" sz="2000" b="1" dirty="0" smtClean="0">
                <a:solidFill>
                  <a:srgbClr val="092C74"/>
                </a:solidFill>
                <a:latin typeface="Arial" charset="0"/>
              </a:rPr>
              <a:t>Insolvency and</a:t>
            </a:r>
          </a:p>
          <a:p>
            <a:pPr>
              <a:spcBef>
                <a:spcPct val="50000"/>
              </a:spcBef>
            </a:pPr>
            <a:r>
              <a:rPr lang="en-GB" altLang="en-US" sz="2000" b="1" dirty="0" smtClean="0">
                <a:solidFill>
                  <a:srgbClr val="092C74"/>
                </a:solidFill>
                <a:latin typeface="Arial" charset="0"/>
              </a:rPr>
              <a:t>International Debt Recovery Unit</a:t>
            </a:r>
            <a:endParaRPr lang="en-GB" altLang="en-US" sz="2000" b="1" dirty="0">
              <a:solidFill>
                <a:srgbClr val="092C74"/>
              </a:solidFill>
              <a:latin typeface="Arial" charset="0"/>
            </a:endParaRPr>
          </a:p>
          <a:p>
            <a:pPr>
              <a:spcBef>
                <a:spcPct val="50000"/>
              </a:spcBef>
            </a:pPr>
            <a:r>
              <a:rPr lang="en-GB" altLang="en-US" sz="2000" dirty="0">
                <a:solidFill>
                  <a:srgbClr val="092C74"/>
                </a:solidFill>
                <a:latin typeface="Arial" charset="0"/>
              </a:rPr>
              <a:t>E:  steven.frieze@wardhadaway.com</a:t>
            </a:r>
          </a:p>
          <a:p>
            <a:pPr>
              <a:spcBef>
                <a:spcPct val="50000"/>
              </a:spcBef>
            </a:pPr>
            <a:r>
              <a:rPr lang="en-GB" altLang="en-US" sz="2000" dirty="0">
                <a:solidFill>
                  <a:srgbClr val="092C74"/>
                </a:solidFill>
                <a:latin typeface="Arial" charset="0"/>
              </a:rPr>
              <a:t>T:  0113 205 6776</a:t>
            </a:r>
          </a:p>
          <a:p>
            <a:pPr>
              <a:spcBef>
                <a:spcPct val="50000"/>
              </a:spcBef>
            </a:pPr>
            <a:r>
              <a:rPr lang="en-GB" altLang="en-US" sz="2000" dirty="0">
                <a:solidFill>
                  <a:srgbClr val="092C74"/>
                </a:solidFill>
                <a:latin typeface="Arial" charset="0"/>
              </a:rPr>
              <a:t> </a:t>
            </a:r>
          </a:p>
        </p:txBody>
      </p:sp>
    </p:spTree>
    <p:extLst>
      <p:ext uri="{BB962C8B-B14F-4D97-AF65-F5344CB8AC3E}">
        <p14:creationId xmlns:p14="http://schemas.microsoft.com/office/powerpoint/2010/main" val="3077222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0" name="Rectangle 6"/>
          <p:cNvSpPr>
            <a:spLocks noGrp="1" noChangeArrowheads="1"/>
          </p:cNvSpPr>
          <p:nvPr>
            <p:ph type="title"/>
          </p:nvPr>
        </p:nvSpPr>
        <p:spPr/>
        <p:txBody>
          <a:bodyPr/>
          <a:lstStyle/>
          <a:p>
            <a:r>
              <a:rPr lang="en-GB" altLang="en-US" dirty="0" smtClean="0"/>
              <a:t>BREXIT  ET  AL</a:t>
            </a:r>
            <a:endParaRPr lang="en-US" altLang="en-US" dirty="0"/>
          </a:p>
        </p:txBody>
      </p:sp>
      <p:sp>
        <p:nvSpPr>
          <p:cNvPr id="303111" name="Rectangle 7"/>
          <p:cNvSpPr>
            <a:spLocks noGrp="1" noChangeArrowheads="1"/>
          </p:cNvSpPr>
          <p:nvPr>
            <p:ph idx="1"/>
          </p:nvPr>
        </p:nvSpPr>
        <p:spPr>
          <a:xfrm>
            <a:off x="323850" y="1358900"/>
            <a:ext cx="8352606" cy="4748213"/>
          </a:xfrm>
        </p:spPr>
        <p:txBody>
          <a:bodyPr/>
          <a:lstStyle/>
          <a:p>
            <a:pPr marL="0" indent="0">
              <a:spcAft>
                <a:spcPts val="2000"/>
              </a:spcAft>
              <a:buNone/>
            </a:pPr>
            <a:r>
              <a:rPr lang="en-GB" altLang="en-US" b="1" dirty="0" smtClean="0"/>
              <a:t>Time line</a:t>
            </a:r>
          </a:p>
          <a:p>
            <a:pPr marL="0" indent="0">
              <a:spcAft>
                <a:spcPts val="2000"/>
              </a:spcAft>
              <a:buNone/>
            </a:pPr>
            <a:r>
              <a:rPr lang="en-GB" altLang="en-US" dirty="0" smtClean="0"/>
              <a:t>The UK officially leaves the EU on 29 March 2019.</a:t>
            </a:r>
          </a:p>
          <a:p>
            <a:pPr marL="0" indent="0">
              <a:spcAft>
                <a:spcPts val="2000"/>
              </a:spcAft>
              <a:buNone/>
            </a:pPr>
            <a:r>
              <a:rPr lang="en-GB" altLang="en-US" dirty="0" smtClean="0"/>
              <a:t>However, transitional arrangements will apply so that, in effect, the UK leaves on 31 December 2020.</a:t>
            </a:r>
            <a:endParaRPr lang="en-GB" altLang="en-US" dirty="0"/>
          </a:p>
        </p:txBody>
      </p:sp>
    </p:spTree>
    <p:extLst>
      <p:ext uri="{BB962C8B-B14F-4D97-AF65-F5344CB8AC3E}">
        <p14:creationId xmlns:p14="http://schemas.microsoft.com/office/powerpoint/2010/main" val="2312457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0" name="Rectangle 6"/>
          <p:cNvSpPr>
            <a:spLocks noGrp="1" noChangeArrowheads="1"/>
          </p:cNvSpPr>
          <p:nvPr>
            <p:ph type="title"/>
          </p:nvPr>
        </p:nvSpPr>
        <p:spPr/>
        <p:txBody>
          <a:bodyPr/>
          <a:lstStyle/>
          <a:p>
            <a:r>
              <a:rPr lang="en-GB" altLang="en-US" dirty="0" smtClean="0"/>
              <a:t>BREXIT  ET  AL</a:t>
            </a:r>
            <a:endParaRPr lang="en-US" altLang="en-US" dirty="0"/>
          </a:p>
        </p:txBody>
      </p:sp>
      <p:sp>
        <p:nvSpPr>
          <p:cNvPr id="303111" name="Rectangle 7"/>
          <p:cNvSpPr>
            <a:spLocks noGrp="1" noChangeArrowheads="1"/>
          </p:cNvSpPr>
          <p:nvPr>
            <p:ph idx="1"/>
          </p:nvPr>
        </p:nvSpPr>
        <p:spPr>
          <a:xfrm>
            <a:off x="323850" y="1358900"/>
            <a:ext cx="8496622" cy="4748213"/>
          </a:xfrm>
        </p:spPr>
        <p:txBody>
          <a:bodyPr/>
          <a:lstStyle/>
          <a:p>
            <a:pPr marL="0" indent="0">
              <a:spcAft>
                <a:spcPts val="2000"/>
              </a:spcAft>
              <a:buNone/>
            </a:pPr>
            <a:r>
              <a:rPr lang="en-GB" altLang="en-US" b="1" dirty="0" smtClean="0"/>
              <a:t>Politics</a:t>
            </a:r>
          </a:p>
          <a:p>
            <a:pPr marL="0" indent="0">
              <a:spcAft>
                <a:spcPts val="2000"/>
              </a:spcAft>
              <a:buNone/>
            </a:pPr>
            <a:r>
              <a:rPr lang="en-GB" altLang="en-US" dirty="0" smtClean="0"/>
              <a:t>The UK has already enacted that all EU legislation directives will become part of UK law unless and until they are changed.</a:t>
            </a:r>
          </a:p>
          <a:p>
            <a:pPr marL="0" indent="0">
              <a:spcAft>
                <a:spcPts val="2000"/>
              </a:spcAft>
              <a:buNone/>
            </a:pPr>
            <a:r>
              <a:rPr lang="en-GB" altLang="en-US" dirty="0" smtClean="0"/>
              <a:t>This means that even after 2021 the UK will, by UK law, still adhere to the EU legislation but will the EU recognise the compliance of the UK to UK law after that date?</a:t>
            </a:r>
            <a:endParaRPr lang="en-GB" altLang="en-US" dirty="0"/>
          </a:p>
        </p:txBody>
      </p:sp>
    </p:spTree>
    <p:extLst>
      <p:ext uri="{BB962C8B-B14F-4D97-AF65-F5344CB8AC3E}">
        <p14:creationId xmlns:p14="http://schemas.microsoft.com/office/powerpoint/2010/main" val="2312457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0" name="Rectangle 6"/>
          <p:cNvSpPr>
            <a:spLocks noGrp="1" noChangeArrowheads="1"/>
          </p:cNvSpPr>
          <p:nvPr>
            <p:ph type="title"/>
          </p:nvPr>
        </p:nvSpPr>
        <p:spPr/>
        <p:txBody>
          <a:bodyPr/>
          <a:lstStyle/>
          <a:p>
            <a:r>
              <a:rPr lang="en-GB" altLang="en-US" dirty="0" smtClean="0"/>
              <a:t>BREXIT  ET  AL</a:t>
            </a:r>
            <a:endParaRPr lang="en-US" altLang="en-US" dirty="0"/>
          </a:p>
        </p:txBody>
      </p:sp>
      <p:sp>
        <p:nvSpPr>
          <p:cNvPr id="303111" name="Rectangle 7"/>
          <p:cNvSpPr>
            <a:spLocks noGrp="1" noChangeArrowheads="1"/>
          </p:cNvSpPr>
          <p:nvPr>
            <p:ph idx="1"/>
          </p:nvPr>
        </p:nvSpPr>
        <p:spPr>
          <a:xfrm>
            <a:off x="323850" y="1358900"/>
            <a:ext cx="8496622" cy="4748213"/>
          </a:xfrm>
        </p:spPr>
        <p:txBody>
          <a:bodyPr/>
          <a:lstStyle/>
          <a:p>
            <a:pPr marL="0" indent="0">
              <a:spcAft>
                <a:spcPts val="2000"/>
              </a:spcAft>
              <a:buNone/>
            </a:pPr>
            <a:r>
              <a:rPr lang="en-GB" altLang="en-US" b="1" dirty="0" smtClean="0"/>
              <a:t>Relevance of new law to debt collection</a:t>
            </a:r>
          </a:p>
          <a:p>
            <a:pPr marL="0" indent="0">
              <a:spcAft>
                <a:spcPts val="2000"/>
              </a:spcAft>
              <a:buNone/>
            </a:pPr>
            <a:r>
              <a:rPr lang="en-GB" altLang="en-US" dirty="0" smtClean="0"/>
              <a:t>Judgment Regulation 2012</a:t>
            </a:r>
          </a:p>
          <a:p>
            <a:pPr marL="0" indent="0">
              <a:spcAft>
                <a:spcPts val="2000"/>
              </a:spcAft>
              <a:buNone/>
            </a:pPr>
            <a:r>
              <a:rPr lang="en-GB" altLang="en-US" dirty="0" smtClean="0"/>
              <a:t>European Enforcement Order Regulations 2004</a:t>
            </a:r>
          </a:p>
          <a:p>
            <a:pPr marL="0" indent="0">
              <a:spcAft>
                <a:spcPts val="2000"/>
              </a:spcAft>
              <a:buNone/>
            </a:pPr>
            <a:r>
              <a:rPr lang="en-GB" altLang="en-US" dirty="0" smtClean="0"/>
              <a:t>EU Regulation on Insolvency Proceedings 2015</a:t>
            </a:r>
            <a:endParaRPr lang="en-GB" altLang="en-US" dirty="0"/>
          </a:p>
        </p:txBody>
      </p:sp>
    </p:spTree>
    <p:extLst>
      <p:ext uri="{BB962C8B-B14F-4D97-AF65-F5344CB8AC3E}">
        <p14:creationId xmlns:p14="http://schemas.microsoft.com/office/powerpoint/2010/main" val="2312457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0" name="Rectangle 6"/>
          <p:cNvSpPr>
            <a:spLocks noGrp="1" noChangeArrowheads="1"/>
          </p:cNvSpPr>
          <p:nvPr>
            <p:ph type="title"/>
          </p:nvPr>
        </p:nvSpPr>
        <p:spPr/>
        <p:txBody>
          <a:bodyPr/>
          <a:lstStyle/>
          <a:p>
            <a:r>
              <a:rPr lang="en-GB" altLang="en-US" dirty="0" smtClean="0"/>
              <a:t>BREXIT  ET  AL</a:t>
            </a:r>
            <a:endParaRPr lang="en-US" altLang="en-US" dirty="0"/>
          </a:p>
        </p:txBody>
      </p:sp>
      <p:sp>
        <p:nvSpPr>
          <p:cNvPr id="303111" name="Rectangle 7"/>
          <p:cNvSpPr>
            <a:spLocks noGrp="1" noChangeArrowheads="1"/>
          </p:cNvSpPr>
          <p:nvPr>
            <p:ph idx="1"/>
          </p:nvPr>
        </p:nvSpPr>
        <p:spPr>
          <a:xfrm>
            <a:off x="323850" y="1358900"/>
            <a:ext cx="8496622" cy="4748213"/>
          </a:xfrm>
        </p:spPr>
        <p:txBody>
          <a:bodyPr/>
          <a:lstStyle/>
          <a:p>
            <a:pPr marL="0" indent="0">
              <a:spcAft>
                <a:spcPts val="2000"/>
              </a:spcAft>
              <a:buNone/>
            </a:pPr>
            <a:r>
              <a:rPr lang="en-GB" altLang="en-US" b="1" dirty="0" smtClean="0"/>
              <a:t>The Future</a:t>
            </a:r>
          </a:p>
          <a:p>
            <a:pPr marL="0" indent="0">
              <a:spcAft>
                <a:spcPts val="2000"/>
              </a:spcAft>
              <a:buNone/>
            </a:pPr>
            <a:r>
              <a:rPr lang="en-GB" altLang="en-US" dirty="0" smtClean="0"/>
              <a:t>Will EU Member States recognise the legal actions based upon what were the EU Regulations?</a:t>
            </a:r>
          </a:p>
          <a:p>
            <a:pPr marL="0" indent="0">
              <a:spcAft>
                <a:spcPts val="2000"/>
              </a:spcAft>
              <a:buNone/>
            </a:pPr>
            <a:r>
              <a:rPr lang="en-GB" altLang="en-US" dirty="0" smtClean="0"/>
              <a:t>Reciprocity?</a:t>
            </a:r>
          </a:p>
          <a:p>
            <a:pPr marL="0" indent="0">
              <a:spcAft>
                <a:spcPts val="2000"/>
              </a:spcAft>
              <a:buNone/>
            </a:pPr>
            <a:r>
              <a:rPr lang="en-GB" altLang="en-US" dirty="0" smtClean="0"/>
              <a:t>What about changes to EU law made after 2021?</a:t>
            </a:r>
          </a:p>
        </p:txBody>
      </p:sp>
    </p:spTree>
    <p:extLst>
      <p:ext uri="{BB962C8B-B14F-4D97-AF65-F5344CB8AC3E}">
        <p14:creationId xmlns:p14="http://schemas.microsoft.com/office/powerpoint/2010/main" val="2312457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0" name="Rectangle 6"/>
          <p:cNvSpPr>
            <a:spLocks noGrp="1" noChangeArrowheads="1"/>
          </p:cNvSpPr>
          <p:nvPr>
            <p:ph type="title"/>
          </p:nvPr>
        </p:nvSpPr>
        <p:spPr/>
        <p:txBody>
          <a:bodyPr/>
          <a:lstStyle/>
          <a:p>
            <a:r>
              <a:rPr lang="en-GB" altLang="en-US" dirty="0" smtClean="0"/>
              <a:t>BREXIT  ET  AL</a:t>
            </a:r>
            <a:endParaRPr lang="en-US" altLang="en-US" dirty="0"/>
          </a:p>
        </p:txBody>
      </p:sp>
      <p:sp>
        <p:nvSpPr>
          <p:cNvPr id="303111" name="Rectangle 7"/>
          <p:cNvSpPr>
            <a:spLocks noGrp="1" noChangeArrowheads="1"/>
          </p:cNvSpPr>
          <p:nvPr>
            <p:ph idx="1"/>
          </p:nvPr>
        </p:nvSpPr>
        <p:spPr/>
        <p:txBody>
          <a:bodyPr/>
          <a:lstStyle/>
          <a:p>
            <a:pPr marL="0" indent="0">
              <a:spcAft>
                <a:spcPts val="2000"/>
              </a:spcAft>
              <a:buNone/>
            </a:pPr>
            <a:r>
              <a:rPr lang="en-GB" altLang="en-US" b="1" dirty="0" smtClean="0"/>
              <a:t>What other Rules and Regulations could apply?</a:t>
            </a:r>
          </a:p>
          <a:p>
            <a:pPr marL="0" indent="0">
              <a:spcAft>
                <a:spcPts val="2000"/>
              </a:spcAft>
              <a:buNone/>
            </a:pPr>
            <a:r>
              <a:rPr lang="en-GB" altLang="en-US" dirty="0" smtClean="0"/>
              <a:t>Lugano Convention 2007</a:t>
            </a:r>
          </a:p>
          <a:p>
            <a:pPr marL="369888" lvl="1" indent="0">
              <a:spcAft>
                <a:spcPts val="2000"/>
              </a:spcAft>
              <a:buNone/>
            </a:pPr>
            <a:r>
              <a:rPr lang="en-GB" altLang="en-US" dirty="0" smtClean="0"/>
              <a:t>The EU, Iceland, Norway, Denmark and Switzerland – but not EU   Member States themselves</a:t>
            </a:r>
          </a:p>
          <a:p>
            <a:pPr marL="0" indent="0">
              <a:spcAft>
                <a:spcPts val="2000"/>
              </a:spcAft>
              <a:buNone/>
            </a:pPr>
            <a:r>
              <a:rPr lang="en-GB" altLang="en-US" dirty="0" smtClean="0"/>
              <a:t>Administration of Justice Act 1920 Part II (UK)</a:t>
            </a:r>
          </a:p>
          <a:p>
            <a:pPr marL="369888" lvl="1" indent="0">
              <a:spcAft>
                <a:spcPts val="2000"/>
              </a:spcAft>
              <a:buNone/>
            </a:pPr>
            <a:r>
              <a:rPr lang="en-GB" altLang="en-US" dirty="0" smtClean="0"/>
              <a:t>All ex-dominions of the UK (52 countries) excluding Australia, Canada and Tonga</a:t>
            </a:r>
            <a:endParaRPr lang="en-GB" altLang="en-US" dirty="0"/>
          </a:p>
        </p:txBody>
      </p:sp>
    </p:spTree>
    <p:extLst>
      <p:ext uri="{BB962C8B-B14F-4D97-AF65-F5344CB8AC3E}">
        <p14:creationId xmlns:p14="http://schemas.microsoft.com/office/powerpoint/2010/main" val="2312457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0" name="Rectangle 6"/>
          <p:cNvSpPr>
            <a:spLocks noGrp="1" noChangeArrowheads="1"/>
          </p:cNvSpPr>
          <p:nvPr>
            <p:ph type="title"/>
          </p:nvPr>
        </p:nvSpPr>
        <p:spPr/>
        <p:txBody>
          <a:bodyPr/>
          <a:lstStyle/>
          <a:p>
            <a:r>
              <a:rPr lang="en-GB" altLang="en-US" dirty="0" smtClean="0"/>
              <a:t>BREXIT  ET  AL</a:t>
            </a:r>
            <a:endParaRPr lang="en-US" altLang="en-US" dirty="0"/>
          </a:p>
        </p:txBody>
      </p:sp>
      <p:sp>
        <p:nvSpPr>
          <p:cNvPr id="303111" name="Rectangle 7"/>
          <p:cNvSpPr>
            <a:spLocks noGrp="1" noChangeArrowheads="1"/>
          </p:cNvSpPr>
          <p:nvPr>
            <p:ph idx="1"/>
          </p:nvPr>
        </p:nvSpPr>
        <p:spPr/>
        <p:txBody>
          <a:bodyPr/>
          <a:lstStyle/>
          <a:p>
            <a:pPr marL="0" indent="0">
              <a:spcAft>
                <a:spcPts val="2000"/>
              </a:spcAft>
              <a:buNone/>
            </a:pPr>
            <a:r>
              <a:rPr lang="en-GB" altLang="en-US" b="1" dirty="0" smtClean="0"/>
              <a:t>What other Rules and Regulations could apply?</a:t>
            </a:r>
          </a:p>
          <a:p>
            <a:pPr marL="0" indent="0">
              <a:spcAft>
                <a:spcPts val="2000"/>
              </a:spcAft>
              <a:buNone/>
            </a:pPr>
            <a:r>
              <a:rPr lang="en-GB" altLang="en-US" dirty="0" smtClean="0"/>
              <a:t>Foreign Judgment Reciprocal Enforcement Act 1933</a:t>
            </a:r>
          </a:p>
          <a:p>
            <a:pPr marL="369888" lvl="1" indent="0">
              <a:spcAft>
                <a:spcPts val="2000"/>
              </a:spcAft>
              <a:buNone/>
            </a:pPr>
            <a:r>
              <a:rPr lang="en-GB" altLang="en-US" dirty="0" smtClean="0"/>
              <a:t>Austria, Belgium, France, Germany, Israel, Italy, The Netherlands, Norway, Surinam, Tonga</a:t>
            </a:r>
          </a:p>
          <a:p>
            <a:pPr marL="369888" lvl="1" indent="0">
              <a:spcAft>
                <a:spcPts val="2000"/>
              </a:spcAft>
              <a:buNone/>
            </a:pPr>
            <a:r>
              <a:rPr lang="en-GB" altLang="en-US" dirty="0" smtClean="0"/>
              <a:t>Plus Australia, Canada, India and Pakistan</a:t>
            </a:r>
          </a:p>
          <a:p>
            <a:pPr marL="369888" lvl="1" indent="0">
              <a:spcAft>
                <a:spcPts val="2000"/>
              </a:spcAft>
              <a:buNone/>
            </a:pPr>
            <a:r>
              <a:rPr lang="en-GB" altLang="en-US" dirty="0" smtClean="0"/>
              <a:t>But it depends on reciprocity</a:t>
            </a:r>
          </a:p>
          <a:p>
            <a:pPr marL="369888" lvl="1" indent="0">
              <a:spcAft>
                <a:spcPts val="2000"/>
              </a:spcAft>
              <a:buNone/>
            </a:pPr>
            <a:r>
              <a:rPr lang="en-GB" altLang="en-US" dirty="0" smtClean="0"/>
              <a:t>Hong Kong is no longer part of this list but Gibraltar now is</a:t>
            </a:r>
          </a:p>
        </p:txBody>
      </p:sp>
    </p:spTree>
    <p:extLst>
      <p:ext uri="{BB962C8B-B14F-4D97-AF65-F5344CB8AC3E}">
        <p14:creationId xmlns:p14="http://schemas.microsoft.com/office/powerpoint/2010/main" val="3969752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0" name="Rectangle 6"/>
          <p:cNvSpPr>
            <a:spLocks noGrp="1" noChangeArrowheads="1"/>
          </p:cNvSpPr>
          <p:nvPr>
            <p:ph type="title"/>
          </p:nvPr>
        </p:nvSpPr>
        <p:spPr/>
        <p:txBody>
          <a:bodyPr/>
          <a:lstStyle/>
          <a:p>
            <a:r>
              <a:rPr lang="en-GB" altLang="en-US" dirty="0" smtClean="0"/>
              <a:t>BREXIT  ET  AL</a:t>
            </a:r>
            <a:endParaRPr lang="en-US" altLang="en-US" dirty="0"/>
          </a:p>
        </p:txBody>
      </p:sp>
      <p:sp>
        <p:nvSpPr>
          <p:cNvPr id="303111" name="Rectangle 7"/>
          <p:cNvSpPr>
            <a:spLocks noGrp="1" noChangeArrowheads="1"/>
          </p:cNvSpPr>
          <p:nvPr>
            <p:ph idx="1"/>
          </p:nvPr>
        </p:nvSpPr>
        <p:spPr/>
        <p:txBody>
          <a:bodyPr/>
          <a:lstStyle/>
          <a:p>
            <a:pPr marL="0" indent="0">
              <a:spcAft>
                <a:spcPts val="2000"/>
              </a:spcAft>
              <a:buNone/>
            </a:pPr>
            <a:r>
              <a:rPr lang="en-GB" altLang="en-US" b="1" dirty="0" smtClean="0"/>
              <a:t>Practical Example 1</a:t>
            </a:r>
          </a:p>
          <a:p>
            <a:pPr marL="0" indent="0">
              <a:spcAft>
                <a:spcPts val="2000"/>
              </a:spcAft>
              <a:buClr>
                <a:schemeClr val="tx1"/>
              </a:buClr>
              <a:buNone/>
            </a:pPr>
            <a:r>
              <a:rPr lang="en-GB" altLang="en-US" dirty="0" smtClean="0"/>
              <a:t>Creditor based in Germany, Debtor based in England.  Until 2021, Creditor has a choice:</a:t>
            </a:r>
          </a:p>
          <a:p>
            <a:pPr marL="827088" lvl="1" indent="-457200">
              <a:spcAft>
                <a:spcPts val="2000"/>
              </a:spcAft>
              <a:buClr>
                <a:schemeClr val="tx1"/>
              </a:buClr>
              <a:buFont typeface="+mj-lt"/>
              <a:buAutoNum type="alphaLcParenR"/>
            </a:pPr>
            <a:r>
              <a:rPr lang="en-GB" altLang="en-US" dirty="0" smtClean="0"/>
              <a:t>Sue in Germany and obtain a judgment and then enforce it in the UK under the Judgment Regulation; or</a:t>
            </a:r>
          </a:p>
          <a:p>
            <a:pPr marL="827088" lvl="1" indent="-457200">
              <a:spcAft>
                <a:spcPts val="2000"/>
              </a:spcAft>
              <a:buClr>
                <a:schemeClr val="tx1"/>
              </a:buClr>
              <a:buFont typeface="+mj-lt"/>
              <a:buAutoNum type="alphaLcParenR"/>
            </a:pPr>
            <a:r>
              <a:rPr lang="en-GB" altLang="en-US" dirty="0" smtClean="0"/>
              <a:t>Issue an EEO, assuming no defence, then proceed to enforcement via an EEO in the UK</a:t>
            </a:r>
          </a:p>
          <a:p>
            <a:pPr marL="0" indent="0">
              <a:spcAft>
                <a:spcPts val="2000"/>
              </a:spcAft>
              <a:buClrTx/>
              <a:buNone/>
            </a:pPr>
            <a:r>
              <a:rPr lang="en-GB" altLang="en-US" dirty="0" smtClean="0"/>
              <a:t>After 2021 - t</a:t>
            </a:r>
            <a:r>
              <a:rPr lang="en-GB" altLang="en-US" dirty="0" smtClean="0">
                <a:solidFill>
                  <a:schemeClr val="tx1"/>
                </a:solidFill>
              </a:rPr>
              <a:t>he </a:t>
            </a:r>
            <a:r>
              <a:rPr lang="en-GB" altLang="en-US" dirty="0">
                <a:solidFill>
                  <a:schemeClr val="tx1"/>
                </a:solidFill>
              </a:rPr>
              <a:t>same options will apply </a:t>
            </a:r>
            <a:r>
              <a:rPr lang="en-GB" altLang="en-US" dirty="0" smtClean="0">
                <a:solidFill>
                  <a:schemeClr val="tx1"/>
                </a:solidFill>
              </a:rPr>
              <a:t> </a:t>
            </a:r>
            <a:r>
              <a:rPr lang="en-GB" altLang="en-US" dirty="0">
                <a:solidFill>
                  <a:schemeClr val="tx1"/>
                </a:solidFill>
              </a:rPr>
              <a:t>until the UK repeals the EU Rules and Regulations it has adopted into UK law</a:t>
            </a:r>
            <a:endParaRPr lang="en-GB" altLang="en-US" dirty="0" smtClean="0"/>
          </a:p>
        </p:txBody>
      </p:sp>
    </p:spTree>
    <p:extLst>
      <p:ext uri="{BB962C8B-B14F-4D97-AF65-F5344CB8AC3E}">
        <p14:creationId xmlns:p14="http://schemas.microsoft.com/office/powerpoint/2010/main" val="2312457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0" name="Rectangle 6"/>
          <p:cNvSpPr>
            <a:spLocks noGrp="1" noChangeArrowheads="1"/>
          </p:cNvSpPr>
          <p:nvPr>
            <p:ph type="title"/>
          </p:nvPr>
        </p:nvSpPr>
        <p:spPr/>
        <p:txBody>
          <a:bodyPr/>
          <a:lstStyle/>
          <a:p>
            <a:r>
              <a:rPr lang="en-GB" altLang="en-US" dirty="0" smtClean="0"/>
              <a:t>BREXIT  ET  AL</a:t>
            </a:r>
            <a:endParaRPr lang="en-US" altLang="en-US" dirty="0"/>
          </a:p>
        </p:txBody>
      </p:sp>
      <p:sp>
        <p:nvSpPr>
          <p:cNvPr id="303111" name="Rectangle 7"/>
          <p:cNvSpPr>
            <a:spLocks noGrp="1" noChangeArrowheads="1"/>
          </p:cNvSpPr>
          <p:nvPr>
            <p:ph idx="1"/>
          </p:nvPr>
        </p:nvSpPr>
        <p:spPr/>
        <p:txBody>
          <a:bodyPr/>
          <a:lstStyle/>
          <a:p>
            <a:pPr marL="0" indent="0">
              <a:spcAft>
                <a:spcPts val="2000"/>
              </a:spcAft>
              <a:buNone/>
            </a:pPr>
            <a:r>
              <a:rPr lang="en-GB" altLang="en-US" b="1" dirty="0" smtClean="0"/>
              <a:t>Practical Example 2</a:t>
            </a:r>
          </a:p>
          <a:p>
            <a:pPr marL="0" indent="0">
              <a:spcAft>
                <a:spcPts val="2000"/>
              </a:spcAft>
              <a:buClrTx/>
              <a:buNone/>
            </a:pPr>
            <a:r>
              <a:rPr lang="en-GB" altLang="en-US" dirty="0" smtClean="0">
                <a:solidFill>
                  <a:schemeClr val="tx1"/>
                </a:solidFill>
              </a:rPr>
              <a:t>Creditor based in England, Debtor based in Germany.  At present, the Creditor has two options:</a:t>
            </a:r>
          </a:p>
          <a:p>
            <a:pPr marL="457200" indent="-457200">
              <a:spcAft>
                <a:spcPts val="2000"/>
              </a:spcAft>
              <a:buClrTx/>
              <a:buFont typeface="+mj-lt"/>
              <a:buAutoNum type="alphaLcParenR"/>
            </a:pPr>
            <a:r>
              <a:rPr lang="en-GB" altLang="en-US" dirty="0" smtClean="0">
                <a:solidFill>
                  <a:schemeClr val="tx1"/>
                </a:solidFill>
              </a:rPr>
              <a:t>Sue in the UK, obtain judgment and then seek to enforce in Germany pursuant to the Judgment Regulation; or</a:t>
            </a:r>
          </a:p>
          <a:p>
            <a:pPr marL="457200" indent="-457200">
              <a:spcAft>
                <a:spcPts val="2000"/>
              </a:spcAft>
              <a:buClrTx/>
              <a:buFont typeface="+mj-lt"/>
              <a:buAutoNum type="alphaLcParenR"/>
            </a:pPr>
            <a:r>
              <a:rPr lang="en-GB" altLang="en-US" dirty="0" smtClean="0">
                <a:solidFill>
                  <a:schemeClr val="tx1"/>
                </a:solidFill>
              </a:rPr>
              <a:t>Issue an EEO, assuming no defence, proceed to enforce via EEO</a:t>
            </a:r>
          </a:p>
        </p:txBody>
      </p:sp>
    </p:spTree>
    <p:extLst>
      <p:ext uri="{BB962C8B-B14F-4D97-AF65-F5344CB8AC3E}">
        <p14:creationId xmlns:p14="http://schemas.microsoft.com/office/powerpoint/2010/main" val="91835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WH Test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H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599</Words>
  <Application>Microsoft Office PowerPoint</Application>
  <PresentationFormat>On-screen Show (4:3)</PresentationFormat>
  <Paragraphs>60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vt:lpstr>
      <vt:lpstr>BREXIT  ET  AL  Steven A. Frieze</vt:lpstr>
      <vt:lpstr>BREXIT  ET  AL</vt:lpstr>
      <vt:lpstr>BREXIT  ET  AL</vt:lpstr>
      <vt:lpstr>BREXIT  ET  AL</vt:lpstr>
      <vt:lpstr>BREXIT  ET  AL</vt:lpstr>
      <vt:lpstr>BREXIT  ET  AL</vt:lpstr>
      <vt:lpstr>BREXIT  ET  AL</vt:lpstr>
      <vt:lpstr>BREXIT  ET  AL</vt:lpstr>
      <vt:lpstr>BREXIT  ET  AL</vt:lpstr>
      <vt:lpstr>BREXIT  ET  AL</vt:lpstr>
      <vt:lpstr>BREXIT  ET  AL</vt:lpstr>
      <vt:lpstr>BREXIT  ET  AL</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userCustomization/customUI.xml><?xml version="1.0" encoding="utf-8"?>
<mso:customUI xmlns:mso="http://schemas.microsoft.com/office/2006/01/customui">
  <mso:ribbon>
    <mso:qat>
      <mso:documentControls>
        <mso:control idQ="mso:FontSizeDecrease" visible="true"/>
      </mso:documentControls>
    </mso:qat>
  </mso:ribbon>
</mso:customUI>
</file>